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90" r:id="rId2"/>
    <p:sldId id="291" r:id="rId3"/>
    <p:sldId id="327" r:id="rId4"/>
    <p:sldId id="324" r:id="rId5"/>
    <p:sldId id="323" r:id="rId6"/>
    <p:sldId id="303" r:id="rId7"/>
    <p:sldId id="301" r:id="rId8"/>
    <p:sldId id="334" r:id="rId9"/>
    <p:sldId id="316" r:id="rId10"/>
    <p:sldId id="305" r:id="rId11"/>
    <p:sldId id="302" r:id="rId12"/>
    <p:sldId id="307" r:id="rId13"/>
    <p:sldId id="318" r:id="rId14"/>
    <p:sldId id="342" r:id="rId15"/>
    <p:sldId id="343" r:id="rId16"/>
    <p:sldId id="337" r:id="rId17"/>
    <p:sldId id="346" r:id="rId18"/>
    <p:sldId id="350" r:id="rId19"/>
    <p:sldId id="311" r:id="rId20"/>
    <p:sldId id="340" r:id="rId21"/>
    <p:sldId id="345" r:id="rId22"/>
    <p:sldId id="349" r:id="rId23"/>
    <p:sldId id="347" r:id="rId24"/>
    <p:sldId id="333" r:id="rId25"/>
    <p:sldId id="351" r:id="rId26"/>
    <p:sldId id="353" r:id="rId27"/>
    <p:sldId id="355" r:id="rId28"/>
    <p:sldId id="357" r:id="rId29"/>
    <p:sldId id="352" r:id="rId30"/>
    <p:sldId id="354" r:id="rId31"/>
    <p:sldId id="356" r:id="rId32"/>
    <p:sldId id="358" r:id="rId33"/>
    <p:sldId id="359" r:id="rId34"/>
    <p:sldId id="360" r:id="rId35"/>
    <p:sldId id="361" r:id="rId36"/>
  </p:sldIdLst>
  <p:sldSz cx="9144000" cy="6858000" type="screen4x3"/>
  <p:notesSz cx="7010400" cy="92964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琮祐 柯" initials="琮祐" lastIdx="2" clrIdx="0">
    <p:extLst>
      <p:ext uri="{19B8F6BF-5375-455C-9EA6-DF929625EA0E}">
        <p15:presenceInfo xmlns:p15="http://schemas.microsoft.com/office/powerpoint/2012/main" userId="044ac11142667f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ED"/>
    <a:srgbClr val="FF0066"/>
    <a:srgbClr val="0000CC"/>
    <a:srgbClr val="005A9A"/>
    <a:srgbClr val="005D9D"/>
    <a:srgbClr val="005AFE"/>
    <a:srgbClr val="004E97"/>
    <a:srgbClr val="F9FBFD"/>
    <a:srgbClr val="7030A0"/>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0" autoAdjust="0"/>
    <p:restoredTop sz="68892" autoAdjust="0"/>
  </p:normalViewPr>
  <p:slideViewPr>
    <p:cSldViewPr snapToGrid="0">
      <p:cViewPr>
        <p:scale>
          <a:sx n="66" d="100"/>
          <a:sy n="66" d="100"/>
        </p:scale>
        <p:origin x="80" y="30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sz="quarter"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Footer Placeholder 3"/>
          <p:cNvSpPr>
            <a:spLocks noGrp="1"/>
          </p:cNvSpPr>
          <p:nvPr>
            <p:ph type="ftr" sz="quarter" idx="2"/>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5" name="Slide Number Placeholder 4"/>
          <p:cNvSpPr>
            <a:spLocks noGrp="1"/>
          </p:cNvSpPr>
          <p:nvPr>
            <p:ph type="sldNum" sz="quarter" idx="3"/>
          </p:nvPr>
        </p:nvSpPr>
        <p:spPr>
          <a:xfrm>
            <a:off x="3970940" y="8829967"/>
            <a:ext cx="3037840" cy="466433"/>
          </a:xfrm>
          <a:prstGeom prst="rect">
            <a:avLst/>
          </a:prstGeom>
        </p:spPr>
        <p:txBody>
          <a:bodyPr vert="horz" lIns="91426" tIns="45714" rIns="91426" bIns="45714" rtlCol="0" anchor="b"/>
          <a:lstStyle>
            <a:lvl1pPr algn="r">
              <a:defRPr sz="1200"/>
            </a:lvl1pPr>
          </a:lstStyle>
          <a:p>
            <a:fld id="{FEE0CA31-E5E3-45BC-BBD4-A7AF04282E48}" type="slidenum">
              <a:rPr lang="zh-TW" altLang="en-US" smtClean="0"/>
              <a:pPr/>
              <a:t>‹#›</a:t>
            </a:fld>
            <a:endParaRPr lang="zh-TW" altLang="en-US"/>
          </a:p>
        </p:txBody>
      </p:sp>
    </p:spTree>
    <p:extLst>
      <p:ext uri="{BB962C8B-B14F-4D97-AF65-F5344CB8AC3E}">
        <p14:creationId xmlns:p14="http://schemas.microsoft.com/office/powerpoint/2010/main" val="1823213083"/>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26" tIns="45714" rIns="91426" bIns="45714" rtlCol="0" anchor="ctr"/>
          <a:lstStyle/>
          <a:p>
            <a:endParaRPr lang="zh-TW" altLang="en-US"/>
          </a:p>
        </p:txBody>
      </p:sp>
      <p:sp>
        <p:nvSpPr>
          <p:cNvPr id="5" name="Notes Placeholder 4"/>
          <p:cNvSpPr>
            <a:spLocks noGrp="1"/>
          </p:cNvSpPr>
          <p:nvPr>
            <p:ph type="body" sz="quarter" idx="3"/>
          </p:nvPr>
        </p:nvSpPr>
        <p:spPr>
          <a:xfrm>
            <a:off x="701041" y="4473895"/>
            <a:ext cx="5608320" cy="3660458"/>
          </a:xfrm>
          <a:prstGeom prst="rect">
            <a:avLst/>
          </a:prstGeom>
        </p:spPr>
        <p:txBody>
          <a:bodyPr vert="horz" lIns="91426" tIns="45714" rIns="91426" bIns="45714"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970940" y="8829967"/>
            <a:ext cx="3037840" cy="466433"/>
          </a:xfrm>
          <a:prstGeom prst="rect">
            <a:avLst/>
          </a:prstGeom>
        </p:spPr>
        <p:txBody>
          <a:bodyPr vert="horz" lIns="91426" tIns="45714" rIns="91426" bIns="45714" rtlCol="0" anchor="b"/>
          <a:lstStyle>
            <a:lvl1pPr algn="r">
              <a:defRPr sz="1200"/>
            </a:lvl1pPr>
          </a:lstStyle>
          <a:p>
            <a:fld id="{10660120-89E1-439A-B248-C3EDD6196B27}" type="slidenum">
              <a:rPr lang="zh-TW" altLang="en-US" smtClean="0"/>
              <a:pPr/>
              <a:t>‹#›</a:t>
            </a:fld>
            <a:endParaRPr lang="zh-TW" altLang="en-US"/>
          </a:p>
        </p:txBody>
      </p:sp>
    </p:spTree>
    <p:extLst>
      <p:ext uri="{BB962C8B-B14F-4D97-AF65-F5344CB8AC3E}">
        <p14:creationId xmlns:p14="http://schemas.microsoft.com/office/powerpoint/2010/main" val="375786435"/>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教授、口試委員、各位同學大家好，我是機械所碩二的柯琮祐，</a:t>
            </a:r>
            <a:endParaRPr lang="en-US" altLang="zh-TW" sz="1200" dirty="0"/>
          </a:p>
          <a:p>
            <a:r>
              <a:rPr lang="zh-TW" altLang="en-US" sz="1200" dirty="0"/>
              <a:t>今天要為大家介紹的我的碩士論文，題目是</a:t>
            </a:r>
            <a:r>
              <a:rPr lang="zh-TW" altLang="zh-TW" sz="1200" b="1" dirty="0">
                <a:solidFill>
                  <a:schemeClr val="bg1"/>
                </a:solidFill>
                <a:latin typeface="Arial"/>
                <a:ea typeface="微軟正黑體"/>
                <a:cs typeface="Arial"/>
              </a:rPr>
              <a:t>基於</a:t>
            </a:r>
            <a:r>
              <a:rPr lang="zh-TW" altLang="zh-TW" sz="1200" b="1" dirty="0">
                <a:solidFill>
                  <a:schemeClr val="bg1"/>
                </a:solidFill>
                <a:ea typeface="+mj-lt"/>
                <a:cs typeface="+mj-lt"/>
              </a:rPr>
              <a:t>指數分佈模型的車輛碰撞風險評估改進與應用</a:t>
            </a:r>
            <a:r>
              <a:rPr lang="zh-TW" altLang="en-US" sz="1200" dirty="0"/>
              <a:t>。</a:t>
            </a:r>
            <a:endParaRPr lang="en-US" altLang="zh-TW" sz="1200" dirty="0"/>
          </a:p>
          <a:p>
            <a:endParaRPr lang="en-US" altLang="zh-TW" sz="1200" dirty="0"/>
          </a:p>
          <a:p>
            <a:endParaRPr lang="en-US" altLang="zh-TW" sz="1200" dirty="0"/>
          </a:p>
          <a:p>
            <a:r>
              <a:rPr lang="zh-TW" altLang="en-US" sz="1200" dirty="0"/>
              <a:t>其中車輛碰撞風險評估是基於對其他車輛或障礙物的狀態估算發生碰撞的可能性</a:t>
            </a:r>
            <a:endParaRPr lang="en-US" altLang="zh-TW" sz="1200" dirty="0"/>
          </a:p>
          <a:p>
            <a:endParaRPr lang="en-US" altLang="zh-TW" sz="1200" dirty="0"/>
          </a:p>
          <a:p>
            <a:r>
              <a:rPr lang="zh-TW" altLang="en-US" sz="1200" dirty="0"/>
              <a:t>指數分布模型為透過車輛間車距與風險為指數分布關係的碰撞風險評估方法</a:t>
            </a:r>
            <a:endParaRPr lang="en-US" altLang="zh-TW" sz="1200" dirty="0"/>
          </a:p>
          <a:p>
            <a:endParaRPr lang="en-US" altLang="zh-TW" sz="1200" dirty="0"/>
          </a:p>
          <a:p>
            <a:br>
              <a:rPr lang="en-US" altLang="zh-TW" sz="1200" dirty="0"/>
            </a:br>
            <a:endParaRPr lang="en-US" altLang="zh-TW" sz="1200" dirty="0"/>
          </a:p>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41180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在有了碰撞風險評估方法及 車輛模型後所有駕駛會根據風險評估進行行駛</a:t>
            </a:r>
            <a:endParaRPr kumimoji="1" lang="en-US" altLang="zh-TW" dirty="0"/>
          </a:p>
          <a:p>
            <a:endParaRPr kumimoji="1" lang="en-US" altLang="zh-TW" dirty="0"/>
          </a:p>
          <a:p>
            <a:r>
              <a:rPr kumimoji="1" lang="zh-TW" altLang="en-US" dirty="0"/>
              <a:t>當碰撞風險超過可接受風險時會進行碰撞風險的迴避，</a:t>
            </a:r>
            <a:endParaRPr kumimoji="1" lang="en-US" altLang="zh-TW" dirty="0"/>
          </a:p>
          <a:p>
            <a:endParaRPr kumimoji="1" lang="en-US" altLang="zh-TW" dirty="0"/>
          </a:p>
          <a:p>
            <a:r>
              <a:rPr kumimoji="1" lang="zh-TW" altLang="en-US" dirty="0"/>
              <a:t>本研究使用最佳化方法進行碰撞迴避</a:t>
            </a:r>
            <a:endParaRPr kumimoji="1" lang="en-US" altLang="zh-TW" dirty="0"/>
          </a:p>
          <a:p>
            <a:r>
              <a:rPr kumimoji="1" lang="zh-TW" altLang="en-US" dirty="0"/>
              <a:t>最佳化的方程式如左邊所示，目標函數為車輛下時間段狀態與車輛最佳狀態的差距</a:t>
            </a:r>
            <a:endParaRPr kumimoji="1" lang="en-US" altLang="zh-TW" dirty="0"/>
          </a:p>
          <a:p>
            <a:endParaRPr kumimoji="1" lang="en-US" altLang="zh-TW" dirty="0"/>
          </a:p>
          <a:p>
            <a:r>
              <a:rPr kumimoji="1" lang="zh-TW" altLang="en-US" dirty="0"/>
              <a:t>如右上方圖中藍色車輛所示 車輛的最佳狀態為往目標點 依照駕駛偏好的最佳行駛速度行駛時下一時間的狀態</a:t>
            </a:r>
            <a:endParaRPr kumimoji="1" lang="en-US" altLang="zh-TW" dirty="0"/>
          </a:p>
          <a:p>
            <a:r>
              <a:rPr kumimoji="1" lang="zh-TW" altLang="en-US" dirty="0"/>
              <a:t>粉色車輛為依照車輛當前狀態，速度及朝向不變推測其下一時間段狀態，後進行指數分布風險評估</a:t>
            </a:r>
            <a:endParaRPr kumimoji="1" lang="en-US" altLang="zh-TW" dirty="0"/>
          </a:p>
          <a:p>
            <a:endParaRPr kumimoji="1" lang="en-US" altLang="zh-TW" dirty="0"/>
          </a:p>
          <a:p>
            <a:r>
              <a:rPr kumimoji="1" lang="zh-TW" altLang="en-US" dirty="0"/>
              <a:t>回到左邊的最佳化方程式其中設計變數為車輛控制命令</a:t>
            </a:r>
            <a:r>
              <a:rPr kumimoji="1" lang="en-US" altLang="zh-TW" dirty="0" err="1"/>
              <a:t>ut</a:t>
            </a:r>
            <a:r>
              <a:rPr kumimoji="1" lang="zh-TW" altLang="en-US" dirty="0"/>
              <a:t>，</a:t>
            </a:r>
            <a:endParaRPr kumimoji="1" lang="en-US" altLang="zh-TW" dirty="0"/>
          </a:p>
          <a:p>
            <a:r>
              <a:rPr kumimoji="1" lang="zh-TW" altLang="en-US" dirty="0"/>
              <a:t>最佳化的</a:t>
            </a:r>
            <a:r>
              <a:rPr kumimoji="1" lang="en-US" altLang="zh-TW" dirty="0"/>
              <a:t>constrain</a:t>
            </a:r>
            <a:r>
              <a:rPr kumimoji="1" lang="zh-TW" altLang="en-US" dirty="0"/>
              <a:t>首先為車輛下時間段狀態必須符合腳踏車模型</a:t>
            </a:r>
            <a:endParaRPr kumimoji="1" lang="en-US" altLang="zh-TW" dirty="0"/>
          </a:p>
          <a:p>
            <a:r>
              <a:rPr kumimoji="1" lang="zh-TW" altLang="en-US" dirty="0"/>
              <a:t>第二個為車輛下時間段狀態的碰撞風險必須小於駕駛可接受碰撞的風險</a:t>
            </a:r>
            <a:endParaRPr kumimoji="1" lang="en-US" altLang="zh-TW" dirty="0"/>
          </a:p>
          <a:p>
            <a:r>
              <a:rPr kumimoji="1" lang="zh-TW" altLang="en-US" dirty="0"/>
              <a:t>第三個為車輛最大速度限制，本研究為</a:t>
            </a:r>
            <a:r>
              <a:rPr kumimoji="1" lang="en-US" altLang="zh-TW" dirty="0"/>
              <a:t>70kmh</a:t>
            </a:r>
          </a:p>
          <a:p>
            <a:r>
              <a:rPr kumimoji="1" lang="zh-TW" altLang="en-US" dirty="0"/>
              <a:t>最後為車輛加減速度及車輛前輪轉角上的對車輛性能限制</a:t>
            </a:r>
            <a:endParaRPr kumimoji="1" lang="en-US" altLang="zh-TW" dirty="0"/>
          </a:p>
          <a:p>
            <a:endParaRPr kumimoji="1" lang="en-US" altLang="zh-TW" dirty="0"/>
          </a:p>
          <a:p>
            <a:r>
              <a:rPr kumimoji="1" lang="zh-TW" altLang="en-US" dirty="0"/>
              <a:t>如右下圖所示</a:t>
            </a:r>
            <a:endParaRPr kumimoji="1" lang="en-US" altLang="zh-TW" dirty="0"/>
          </a:p>
          <a:p>
            <a:r>
              <a:rPr kumimoji="1" lang="zh-TW" altLang="en-US" dirty="0"/>
              <a:t>透過最佳化就能在確保駕駛受到小於可接受風險時，滿足車輛模型及性能中與車輛最佳狀態相差最小的車輛控制命令</a:t>
            </a:r>
            <a:endParaRPr kumimoji="1" lang="en-US" altLang="zh-TW" dirty="0"/>
          </a:p>
          <a:p>
            <a:r>
              <a:rPr kumimoji="1" lang="zh-TW" altLang="en-US" dirty="0"/>
              <a:t>及下時間段狀態</a:t>
            </a:r>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919043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接下來介紹本研究的模擬假設及模擬的駕駛行為工況</a:t>
            </a:r>
            <a:endParaRPr kumimoji="1" lang="en-US" altLang="zh-TW" dirty="0"/>
          </a:p>
          <a:p>
            <a:endParaRPr kumimoji="1" lang="en-US" altLang="zh-TW" dirty="0"/>
          </a:p>
          <a:p>
            <a:r>
              <a:rPr kumimoji="1" lang="zh-TW" altLang="en-US" dirty="0"/>
              <a:t>首先本研究基於車輛狀態進行指數分布機率 因此假設駕駛能精準感測其他車輛狀態無誤差且無視野遮擋</a:t>
            </a:r>
            <a:endParaRPr kumimoji="1" lang="en-US" altLang="zh-TW" dirty="0"/>
          </a:p>
          <a:p>
            <a:endParaRPr kumimoji="1" lang="en-US" altLang="zh-TW" dirty="0"/>
          </a:p>
          <a:p>
            <a:r>
              <a:rPr kumimoji="1" lang="zh-TW" altLang="en-US" dirty="0"/>
              <a:t>第二點在最佳化方程無解時根據情況駕駛會施以最大減速度最大加速度朝車輛朝向進行行駛，基本上只有轉彎車輛轉彎超過一半時會施以最大加速度以盡快逃離路口</a:t>
            </a:r>
            <a:endParaRPr kumimoji="1" lang="en-US" altLang="zh-TW" dirty="0"/>
          </a:p>
          <a:p>
            <a:endParaRPr kumimoji="1" lang="en-US" altLang="zh-TW" dirty="0"/>
          </a:p>
          <a:p>
            <a:r>
              <a:rPr kumimoji="1" lang="zh-TW" altLang="en-US" dirty="0"/>
              <a:t>第三點模擬環境為一般台灣道路車道寬為</a:t>
            </a:r>
            <a:r>
              <a:rPr kumimoji="1" lang="en-US" altLang="zh-TW" dirty="0"/>
              <a:t>3</a:t>
            </a:r>
            <a:r>
              <a:rPr kumimoji="1" lang="zh-TW" altLang="en-US" dirty="0"/>
              <a:t>公尺，最高限速為</a:t>
            </a:r>
            <a:r>
              <a:rPr kumimoji="1" lang="en-US" altLang="zh-TW" dirty="0"/>
              <a:t>70kmh</a:t>
            </a:r>
            <a:r>
              <a:rPr kumimoji="1" lang="zh-TW" altLang="en-US" dirty="0"/>
              <a:t> </a:t>
            </a:r>
            <a:endParaRPr kumimoji="1" lang="en-US" altLang="zh-TW" dirty="0"/>
          </a:p>
          <a:p>
            <a:endParaRPr kumimoji="1" lang="en-US" altLang="zh-TW" dirty="0"/>
          </a:p>
          <a:p>
            <a:r>
              <a:rPr kumimoji="1" lang="zh-TW" altLang="en-US" dirty="0"/>
              <a:t>最後對快車道直行車朝向限制在</a:t>
            </a:r>
            <a:r>
              <a:rPr kumimoji="1" lang="en-US" altLang="zh-TW" dirty="0"/>
              <a:t>85~95</a:t>
            </a:r>
            <a:r>
              <a:rPr kumimoji="1" lang="zh-TW" altLang="en-US" dirty="0"/>
              <a:t>度，且只能位於快車道內</a:t>
            </a:r>
            <a:endParaRPr kumimoji="1" lang="en-US" altLang="zh-TW" dirty="0"/>
          </a:p>
          <a:p>
            <a:r>
              <a:rPr kumimoji="1" lang="zh-TW" altLang="en-US" dirty="0"/>
              <a:t>以避免如右圖由於指數分布模型形狀導致過度變換車輛朝向來躲避碰撞風險而非降低車速來躲避碰撞風險</a:t>
            </a:r>
            <a:endParaRPr kumimoji="1" lang="en-US" altLang="zh-TW" dirty="0"/>
          </a:p>
          <a:p>
            <a:endParaRPr kumimoji="1" lang="en-US" altLang="zh-TW" dirty="0"/>
          </a:p>
          <a:p>
            <a:r>
              <a:rPr kumimoji="1" lang="zh-TW" altLang="en-US" dirty="0"/>
              <a:t>本研究模擬的駕駛行為分為三種</a:t>
            </a:r>
            <a:endParaRPr kumimoji="1" lang="en-US" altLang="zh-TW" dirty="0"/>
          </a:p>
          <a:p>
            <a:r>
              <a:rPr kumimoji="1" lang="zh-TW" altLang="en-US" dirty="0"/>
              <a:t>第一種為跟車行為主要探討車輛追撞事故</a:t>
            </a:r>
            <a:endParaRPr kumimoji="1" lang="en-US" altLang="zh-TW" dirty="0"/>
          </a:p>
          <a:p>
            <a:r>
              <a:rPr kumimoji="1" lang="zh-TW" altLang="en-US" dirty="0"/>
              <a:t>第二種為超車行為，車輛由於最佳化結果自行選擇超車時機，可能會發生追撞及車輛擦撞的事故</a:t>
            </a:r>
            <a:endParaRPr kumimoji="1" lang="en-US" altLang="zh-TW" dirty="0"/>
          </a:p>
          <a:p>
            <a:r>
              <a:rPr kumimoji="1" lang="zh-TW" altLang="en-US" dirty="0"/>
              <a:t>最後為無保護左轉，駕駛一樣根據最佳化結果自行選轉彎時機，主要對撞擊車輛側向事故進行探討</a:t>
            </a:r>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502296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TW" dirty="0"/>
          </a:p>
          <a:p>
            <a:r>
              <a:rPr kumimoji="1" lang="zh-TW" altLang="en-US" dirty="0"/>
              <a:t>跟車行為工況設定如左圖所示，</a:t>
            </a:r>
            <a:endParaRPr kumimoji="1" lang="en-US" altLang="zh-TW" dirty="0"/>
          </a:p>
          <a:p>
            <a:endParaRPr kumimoji="1" lang="en-US" altLang="zh-TW" dirty="0"/>
          </a:p>
          <a:p>
            <a:r>
              <a:rPr kumimoji="1" lang="zh-TW" altLang="en-US" dirty="0"/>
              <a:t>前車會以給定車速</a:t>
            </a:r>
            <a:r>
              <a:rPr kumimoji="1" lang="en-US" altLang="zh-TW" dirty="0" err="1"/>
              <a:t>Vf</a:t>
            </a:r>
            <a:r>
              <a:rPr kumimoji="1" lang="zh-TW" altLang="en-US" dirty="0"/>
              <a:t> 行駛，候車會以最佳車速 </a:t>
            </a:r>
            <a:r>
              <a:rPr kumimoji="1" lang="en-US" altLang="zh-TW" dirty="0" err="1"/>
              <a:t>Vb</a:t>
            </a:r>
            <a:r>
              <a:rPr kumimoji="1" lang="en-US" altLang="zh-TW" dirty="0"/>
              <a:t> </a:t>
            </a:r>
            <a:r>
              <a:rPr kumimoji="1" lang="zh-TW" altLang="en-US" dirty="0"/>
              <a:t>行駛， 車輛間初始車距設為</a:t>
            </a:r>
            <a:r>
              <a:rPr kumimoji="1" lang="en-US" altLang="zh-TW" dirty="0"/>
              <a:t>10m</a:t>
            </a:r>
          </a:p>
          <a:p>
            <a:endParaRPr kumimoji="1" lang="en-US" altLang="zh-TW" dirty="0"/>
          </a:p>
          <a:p>
            <a:r>
              <a:rPr kumimoji="1" lang="zh-TW" altLang="en-US" dirty="0"/>
              <a:t>在跟車行為中會進行三種不同情況模擬，第一種為前車定速行為前車會以固定車速</a:t>
            </a:r>
            <a:r>
              <a:rPr kumimoji="1" lang="en-US" altLang="zh-TW" dirty="0"/>
              <a:t>40 </a:t>
            </a:r>
            <a:r>
              <a:rPr kumimoji="1" lang="zh-TW" altLang="en-US" dirty="0"/>
              <a:t>公里每小時行駛</a:t>
            </a:r>
            <a:endParaRPr kumimoji="1" lang="en-US" altLang="zh-TW" dirty="0"/>
          </a:p>
          <a:p>
            <a:r>
              <a:rPr kumimoji="1" lang="zh-TW" altLang="en-US" dirty="0"/>
              <a:t>後車會以三種不同可接受風險</a:t>
            </a:r>
            <a:r>
              <a:rPr kumimoji="1" lang="en-US" altLang="zh-TW" dirty="0"/>
              <a:t>0.1</a:t>
            </a:r>
            <a:r>
              <a:rPr kumimoji="1" lang="zh-TW" altLang="en-US" dirty="0"/>
              <a:t> </a:t>
            </a:r>
            <a:r>
              <a:rPr kumimoji="1" lang="en-US" altLang="zh-TW" dirty="0"/>
              <a:t>0.05</a:t>
            </a:r>
            <a:r>
              <a:rPr kumimoji="1" lang="zh-TW" altLang="en-US" dirty="0"/>
              <a:t> </a:t>
            </a:r>
            <a:r>
              <a:rPr kumimoji="1" lang="en-US" altLang="zh-TW" dirty="0"/>
              <a:t>0.01</a:t>
            </a:r>
            <a:r>
              <a:rPr kumimoji="1" lang="zh-TW" altLang="en-US" dirty="0"/>
              <a:t> 及三種不同 車速 </a:t>
            </a:r>
            <a:r>
              <a:rPr kumimoji="1" lang="en-US" altLang="zh-TW" dirty="0"/>
              <a:t>50</a:t>
            </a:r>
            <a:r>
              <a:rPr kumimoji="1" lang="zh-TW" altLang="en-US" dirty="0"/>
              <a:t> </a:t>
            </a:r>
            <a:r>
              <a:rPr kumimoji="1" lang="en-US" altLang="zh-TW" dirty="0"/>
              <a:t>60</a:t>
            </a:r>
            <a:r>
              <a:rPr kumimoji="1" lang="zh-TW" altLang="en-US" dirty="0"/>
              <a:t> </a:t>
            </a:r>
            <a:r>
              <a:rPr kumimoji="1" lang="en-US" altLang="zh-TW" dirty="0"/>
              <a:t>70</a:t>
            </a:r>
            <a:r>
              <a:rPr kumimoji="1" lang="zh-TW" altLang="en-US" dirty="0"/>
              <a:t> 公里每小時 進行跟車</a:t>
            </a:r>
            <a:endParaRPr kumimoji="1" lang="en-US" altLang="zh-TW" dirty="0"/>
          </a:p>
          <a:p>
            <a:r>
              <a:rPr kumimoji="1" lang="zh-TW" altLang="en-US" dirty="0"/>
              <a:t>共</a:t>
            </a:r>
            <a:r>
              <a:rPr kumimoji="1" lang="en-US" altLang="zh-TW" dirty="0"/>
              <a:t>9</a:t>
            </a:r>
            <a:r>
              <a:rPr kumimoji="1" lang="zh-TW" altLang="en-US" dirty="0"/>
              <a:t>種工況觀察在不同速度差下不同車輛可接受風險 感知風險並煞車的能力</a:t>
            </a:r>
            <a:endParaRPr kumimoji="1" lang="en-US" altLang="zh-TW" dirty="0"/>
          </a:p>
          <a:p>
            <a:endParaRPr kumimoji="1" lang="en-US" altLang="zh-TW" dirty="0"/>
          </a:p>
          <a:p>
            <a:r>
              <a:rPr kumimoji="1" lang="zh-TW" altLang="en-US" dirty="0"/>
              <a:t>第二種前車會依照 </a:t>
            </a:r>
            <a:r>
              <a:rPr kumimoji="1" lang="en-US" altLang="zh-TW" dirty="0"/>
              <a:t>45</a:t>
            </a:r>
            <a:r>
              <a:rPr kumimoji="1" lang="zh-TW" altLang="en-US" dirty="0"/>
              <a:t>加上</a:t>
            </a:r>
            <a:r>
              <a:rPr kumimoji="1" lang="en-US" altLang="zh-TW" dirty="0"/>
              <a:t>20</a:t>
            </a:r>
            <a:r>
              <a:rPr kumimoji="1" lang="zh-TW" altLang="en-US" dirty="0"/>
              <a:t>呈上特定週期的</a:t>
            </a:r>
            <a:r>
              <a:rPr kumimoji="1" lang="en-US" altLang="zh-TW" dirty="0"/>
              <a:t>sin</a:t>
            </a:r>
            <a:r>
              <a:rPr kumimoji="1" lang="zh-TW" altLang="en-US" dirty="0"/>
              <a:t>波進行變速 行駛</a:t>
            </a:r>
            <a:endParaRPr kumimoji="1" lang="en-US" altLang="zh-TW" dirty="0"/>
          </a:p>
          <a:p>
            <a:r>
              <a:rPr kumimoji="1" lang="zh-TW" altLang="en-US" dirty="0"/>
              <a:t>後車會以速度</a:t>
            </a:r>
            <a:r>
              <a:rPr kumimoji="1" lang="en-US" altLang="zh-TW" dirty="0"/>
              <a:t>65</a:t>
            </a:r>
            <a:r>
              <a:rPr kumimoji="1" lang="zh-TW" altLang="en-US" dirty="0"/>
              <a:t> </a:t>
            </a:r>
            <a:r>
              <a:rPr kumimoji="1" lang="en-US" altLang="zh-TW" dirty="0" err="1"/>
              <a:t>kmh</a:t>
            </a:r>
            <a:r>
              <a:rPr kumimoji="1" lang="en-US" altLang="zh-TW" dirty="0"/>
              <a:t> </a:t>
            </a:r>
            <a:r>
              <a:rPr kumimoji="1" lang="zh-TW" altLang="en-US" dirty="0"/>
              <a:t>進行跟車，依樣會以三種不同可接受風險</a:t>
            </a:r>
            <a:r>
              <a:rPr kumimoji="1" lang="en-US" altLang="zh-TW" dirty="0"/>
              <a:t>0.1</a:t>
            </a:r>
            <a:r>
              <a:rPr kumimoji="1" lang="zh-TW" altLang="en-US" dirty="0"/>
              <a:t> </a:t>
            </a:r>
            <a:r>
              <a:rPr kumimoji="1" lang="en-US" altLang="zh-TW" dirty="0"/>
              <a:t>0.05</a:t>
            </a:r>
            <a:r>
              <a:rPr kumimoji="1" lang="zh-TW" altLang="en-US" dirty="0"/>
              <a:t> </a:t>
            </a:r>
            <a:r>
              <a:rPr kumimoji="1" lang="en-US" altLang="zh-TW" dirty="0"/>
              <a:t>0.01</a:t>
            </a:r>
            <a:r>
              <a:rPr kumimoji="1" lang="zh-TW" altLang="en-US" dirty="0"/>
              <a:t>及三種不同前車週期 </a:t>
            </a:r>
            <a:r>
              <a:rPr kumimoji="1" lang="en-US" altLang="zh-TW" dirty="0"/>
              <a:t>36</a:t>
            </a:r>
            <a:r>
              <a:rPr kumimoji="1" lang="zh-TW" altLang="en-US" dirty="0"/>
              <a:t> </a:t>
            </a:r>
            <a:r>
              <a:rPr kumimoji="1" lang="en-US" altLang="zh-TW" dirty="0"/>
              <a:t>24</a:t>
            </a:r>
            <a:r>
              <a:rPr kumimoji="1" lang="zh-TW" altLang="en-US" dirty="0"/>
              <a:t> </a:t>
            </a:r>
            <a:r>
              <a:rPr kumimoji="1" lang="en-US" altLang="zh-TW" dirty="0"/>
              <a:t>12s</a:t>
            </a:r>
            <a:r>
              <a:rPr kumimoji="1" lang="zh-TW" altLang="en-US" dirty="0"/>
              <a:t>如表所示，共</a:t>
            </a:r>
            <a:r>
              <a:rPr kumimoji="1" lang="en-US" altLang="zh-TW" dirty="0"/>
              <a:t>9</a:t>
            </a:r>
            <a:r>
              <a:rPr kumimoji="1" lang="zh-TW" altLang="en-US" dirty="0"/>
              <a:t>種工況</a:t>
            </a:r>
            <a:endParaRPr kumimoji="1" lang="en-US" altLang="zh-TW" dirty="0"/>
          </a:p>
          <a:p>
            <a:r>
              <a:rPr kumimoji="1" lang="zh-TW" altLang="en-US" dirty="0"/>
              <a:t>週期越小代表前車車速變化越急遽此史與候車駕駛預測也相差越大， </a:t>
            </a:r>
            <a:r>
              <a:rPr kumimoji="1" lang="en-US" altLang="zh-TW" dirty="0"/>
              <a:t>+T/4</a:t>
            </a:r>
            <a:r>
              <a:rPr kumimoji="1" lang="zh-TW" altLang="en-US" dirty="0"/>
              <a:t> 是為了讓兩車初速度相同，不要因為速差過大導致碰撞，可以觀察車輛面對預測錯誤時不同可接受風險的應對能力</a:t>
            </a:r>
            <a:endParaRPr kumimoji="1" lang="en-US" altLang="zh-TW" dirty="0"/>
          </a:p>
          <a:p>
            <a:endParaRPr kumimoji="1" lang="en-US" altLang="zh-TW" dirty="0"/>
          </a:p>
          <a:p>
            <a:r>
              <a:rPr kumimoji="1" lang="zh-TW" altLang="en-US" dirty="0"/>
              <a:t>最後一種為三車跟車實驗會在左圖兩台車後面再以相同車距再放置一台車</a:t>
            </a:r>
            <a:endParaRPr kumimoji="1" lang="en-US" altLang="zh-TW" dirty="0"/>
          </a:p>
          <a:p>
            <a:r>
              <a:rPr kumimoji="1" lang="zh-TW" altLang="en-US" dirty="0"/>
              <a:t>前車會依照 與變速工況中速度已週期為</a:t>
            </a:r>
            <a:r>
              <a:rPr kumimoji="1" lang="en-US" altLang="zh-TW" dirty="0"/>
              <a:t>36s</a:t>
            </a:r>
            <a:r>
              <a:rPr kumimoji="1" lang="zh-TW" altLang="en-US" dirty="0"/>
              <a:t> 行駛 最後一台車會以可接受風險</a:t>
            </a:r>
            <a:r>
              <a:rPr kumimoji="1" lang="en-US" altLang="zh-TW" dirty="0"/>
              <a:t>0.1</a:t>
            </a:r>
            <a:r>
              <a:rPr kumimoji="1" lang="zh-TW" altLang="en-US" dirty="0"/>
              <a:t> 行駛</a:t>
            </a:r>
            <a:endParaRPr kumimoji="1" lang="en-US" altLang="zh-TW" dirty="0"/>
          </a:p>
          <a:p>
            <a:r>
              <a:rPr kumimoji="1" lang="zh-TW" altLang="en-US" dirty="0"/>
              <a:t>中間車輛會以兩種不同可接受風險</a:t>
            </a:r>
            <a:r>
              <a:rPr kumimoji="1" lang="en-US" altLang="zh-TW" dirty="0"/>
              <a:t>0.05</a:t>
            </a:r>
            <a:r>
              <a:rPr kumimoji="1" lang="zh-TW" altLang="en-US" dirty="0"/>
              <a:t> 及</a:t>
            </a:r>
            <a:r>
              <a:rPr kumimoji="1" lang="en-US" altLang="zh-TW" dirty="0"/>
              <a:t>0.01</a:t>
            </a:r>
            <a:r>
              <a:rPr kumimoji="1" lang="zh-TW" altLang="en-US" dirty="0"/>
              <a:t> 行駛</a:t>
            </a:r>
            <a:r>
              <a:rPr kumimoji="1" lang="en-US" altLang="zh-TW" dirty="0"/>
              <a:t> </a:t>
            </a:r>
          </a:p>
          <a:p>
            <a:endParaRPr kumimoji="1" lang="en-US" altLang="zh-TW" dirty="0"/>
          </a:p>
          <a:p>
            <a:r>
              <a:rPr kumimoji="1" lang="zh-TW" altLang="en-US" dirty="0"/>
              <a:t> </a:t>
            </a:r>
            <a:endParaRPr kumimoji="1" lang="en-US" altLang="zh-TW" dirty="0"/>
          </a:p>
          <a:p>
            <a:endParaRPr kumimoji="1" lang="en-US" altLang="zh-TW" dirty="0"/>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15476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在前車定速工況中，</a:t>
            </a:r>
            <a:endParaRPr lang="en-US" altLang="zh-TW" dirty="0"/>
          </a:p>
          <a:p>
            <a:r>
              <a:rPr lang="zh-TW" altLang="en-US" dirty="0"/>
              <a:t>從表格上半部分，後車為</a:t>
            </a:r>
            <a:r>
              <a:rPr lang="en-US" altLang="zh-TW" dirty="0"/>
              <a:t>60km/h </a:t>
            </a:r>
            <a:r>
              <a:rPr lang="zh-TW" altLang="en-US" dirty="0"/>
              <a:t>車速差較小時可以看到不同可接受風險行為差不多， 隨著可接受</a:t>
            </a:r>
            <a:endParaRPr lang="en-US" altLang="zh-TW" dirty="0"/>
          </a:p>
          <a:p>
            <a:r>
              <a:rPr lang="zh-TW" altLang="en-US" dirty="0"/>
              <a:t>風險變大最短車距變小，感到危險開始減速的時間也比較晚</a:t>
            </a:r>
            <a:endParaRPr lang="en-US" altLang="zh-TW" dirty="0"/>
          </a:p>
          <a:p>
            <a:endParaRPr lang="en-US" altLang="zh-TW" dirty="0"/>
          </a:p>
          <a:p>
            <a:r>
              <a:rPr lang="zh-TW" altLang="en-US" dirty="0"/>
              <a:t>而從後車車速為</a:t>
            </a:r>
            <a:r>
              <a:rPr lang="en-US" altLang="zh-TW" dirty="0"/>
              <a:t>70km/h </a:t>
            </a:r>
            <a:r>
              <a:rPr lang="zh-TW" altLang="en-US" dirty="0"/>
              <a:t>的工況， 車輛速差來到</a:t>
            </a:r>
            <a:r>
              <a:rPr lang="en-US" altLang="zh-TW" dirty="0"/>
              <a:t>30km/h</a:t>
            </a:r>
            <a:r>
              <a:rPr lang="zh-TW" altLang="en-US" dirty="0"/>
              <a:t> 此時可接受風險大時煞車不及會追撞前車，可接受風險小也就是駕駛較保守能順利完成跟車</a:t>
            </a:r>
            <a:endParaRPr lang="en-US" altLang="zh-TW" dirty="0"/>
          </a:p>
          <a:p>
            <a:r>
              <a:rPr lang="zh-TW" altLang="en-US" dirty="0"/>
              <a:t>而碰撞時可接受風險越大碰撞時車輛間速差越大越危險</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959260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在前車變速工況中</a:t>
            </a:r>
            <a:endParaRPr lang="en-US" altLang="zh-TW" dirty="0"/>
          </a:p>
          <a:p>
            <a:r>
              <a:rPr lang="zh-TW" altLang="en-US" dirty="0"/>
              <a:t>當前車的周期為</a:t>
            </a:r>
            <a:r>
              <a:rPr lang="en-US" altLang="zh-TW" dirty="0"/>
              <a:t>24s</a:t>
            </a:r>
            <a:r>
              <a:rPr lang="zh-TW" altLang="en-US" dirty="0"/>
              <a:t>時結果如表格上半部所示，雖然三種可接受風險接跟車成功，但可以看到可接受風險為</a:t>
            </a:r>
            <a:r>
              <a:rPr lang="en-US" altLang="zh-TW" dirty="0"/>
              <a:t>0.1</a:t>
            </a:r>
            <a:r>
              <a:rPr lang="zh-TW" altLang="en-US" dirty="0"/>
              <a:t>時</a:t>
            </a:r>
            <a:endParaRPr lang="en-US" altLang="zh-TW" dirty="0"/>
          </a:p>
          <a:p>
            <a:r>
              <a:rPr lang="zh-TW" altLang="en-US" dirty="0"/>
              <a:t>最短車距</a:t>
            </a:r>
            <a:r>
              <a:rPr lang="en-US" altLang="zh-TW" dirty="0"/>
              <a:t>0.048m</a:t>
            </a:r>
            <a:r>
              <a:rPr lang="zh-TW" altLang="en-US" dirty="0"/>
              <a:t> 差點發生碰撞，可接受風險越小兩車間最短車距越大越安全，透過</a:t>
            </a:r>
            <a:r>
              <a:rPr lang="en-US" altLang="zh-TW" dirty="0"/>
              <a:t>V-T</a:t>
            </a:r>
            <a:r>
              <a:rPr lang="zh-TW" altLang="en-US" dirty="0"/>
              <a:t>圖可以看到</a:t>
            </a:r>
            <a:endParaRPr lang="en-US" altLang="zh-TW" dirty="0"/>
          </a:p>
          <a:p>
            <a:r>
              <a:rPr lang="zh-TW" altLang="en-US" dirty="0"/>
              <a:t>可接受風險</a:t>
            </a:r>
            <a:r>
              <a:rPr lang="en-US" altLang="zh-TW" dirty="0"/>
              <a:t>0.05</a:t>
            </a:r>
            <a:r>
              <a:rPr lang="zh-TW" altLang="en-US" dirty="0"/>
              <a:t>時較快結束速度變化震盪的時間貼合前方速度進行跟車，較激進及較保守的可接受風險皆需要花費較長時間才能前車速度變化貼合</a:t>
            </a:r>
            <a:endParaRPr lang="en-US" altLang="zh-TW" dirty="0"/>
          </a:p>
          <a:p>
            <a:endParaRPr lang="en-US" altLang="zh-TW" dirty="0"/>
          </a:p>
          <a:p>
            <a:r>
              <a:rPr lang="zh-TW" altLang="en-US" dirty="0"/>
              <a:t>當前車週期為</a:t>
            </a:r>
            <a:r>
              <a:rPr lang="en-US" altLang="zh-TW" dirty="0"/>
              <a:t>12</a:t>
            </a:r>
            <a:r>
              <a:rPr lang="zh-TW" altLang="en-US" dirty="0"/>
              <a:t>秒，前車變化較急遽車輛預測誤差較大可接受風險較高</a:t>
            </a:r>
            <a:r>
              <a:rPr lang="en-US" altLang="zh-TW" dirty="0"/>
              <a:t>0.1</a:t>
            </a:r>
            <a:r>
              <a:rPr lang="zh-TW" altLang="en-US" dirty="0"/>
              <a:t> </a:t>
            </a:r>
            <a:r>
              <a:rPr lang="en-US" altLang="zh-TW" dirty="0"/>
              <a:t>0.05</a:t>
            </a:r>
            <a:r>
              <a:rPr lang="zh-TW" altLang="en-US" dirty="0"/>
              <a:t> 皆會發生碰撞</a:t>
            </a:r>
            <a:endParaRPr lang="en-US" altLang="zh-TW" dirty="0"/>
          </a:p>
          <a:p>
            <a:r>
              <a:rPr lang="zh-TW" altLang="en-US" dirty="0"/>
              <a:t>只有可接受風險較低為</a:t>
            </a:r>
            <a:r>
              <a:rPr lang="en-US" altLang="zh-TW" dirty="0"/>
              <a:t>0.01</a:t>
            </a:r>
            <a:r>
              <a:rPr lang="zh-TW" altLang="en-US" dirty="0"/>
              <a:t>較保守時能避免碰撞發生</a:t>
            </a: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7338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在跟車工況加入第三台車後，</a:t>
            </a:r>
            <a:endParaRPr lang="en-US" altLang="zh-TW" dirty="0"/>
          </a:p>
          <a:p>
            <a:r>
              <a:rPr lang="zh-TW" altLang="en-US" dirty="0"/>
              <a:t>從右邊的影片及左邊</a:t>
            </a:r>
            <a:r>
              <a:rPr lang="en-US" altLang="zh-TW" dirty="0"/>
              <a:t>V-T</a:t>
            </a:r>
            <a:r>
              <a:rPr lang="zh-TW" altLang="en-US" dirty="0"/>
              <a:t>圖可以看到在中間可接受風險較保守為</a:t>
            </a:r>
            <a:r>
              <a:rPr lang="en-US" altLang="zh-TW" dirty="0"/>
              <a:t>0.01</a:t>
            </a:r>
            <a:r>
              <a:rPr lang="zh-TW" altLang="en-US" dirty="0"/>
              <a:t>時後車會與中間車輛追撞，</a:t>
            </a:r>
            <a:endParaRPr lang="en-US" altLang="zh-TW" dirty="0"/>
          </a:p>
          <a:p>
            <a:r>
              <a:rPr lang="zh-TW" altLang="en-US" dirty="0"/>
              <a:t>而當中間車可接受風險為</a:t>
            </a:r>
            <a:r>
              <a:rPr lang="en-US" altLang="zh-TW" dirty="0"/>
              <a:t>0.05</a:t>
            </a:r>
            <a:r>
              <a:rPr lang="zh-TW" altLang="en-US" dirty="0"/>
              <a:t>反而後車不會與他發生碰撞</a:t>
            </a:r>
            <a:endParaRPr lang="en-US" altLang="zh-TW" dirty="0"/>
          </a:p>
          <a:p>
            <a:endParaRPr lang="en-US" altLang="zh-TW" dirty="0"/>
          </a:p>
          <a:p>
            <a:r>
              <a:rPr lang="zh-TW" altLang="en-US" dirty="0"/>
              <a:t>因此雖然在只需要考慮 前車跟車時保守的駕駛風格能避免碰撞發生</a:t>
            </a:r>
            <a:endParaRPr lang="en-US" altLang="zh-TW" dirty="0"/>
          </a:p>
          <a:p>
            <a:r>
              <a:rPr lang="zh-TW" altLang="en-US" dirty="0"/>
              <a:t>但當加入多台車輛跟車時，若 後方車輛並非同樣保守中間車輛可接受風險過小反而會導致碰撞發生</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10183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接下來為超車的模擬工況</a:t>
            </a:r>
            <a:endParaRPr lang="en-US" altLang="zh-TW" dirty="0"/>
          </a:p>
          <a:p>
            <a:endParaRPr lang="en-US" altLang="zh-TW" dirty="0"/>
          </a:p>
          <a:p>
            <a:r>
              <a:rPr lang="zh-TW" altLang="en-US" dirty="0"/>
              <a:t>如左圖所示超車工況由左側快車道及右側慢車道組成中間的藍色虛線為車道線，慢車道中會有慢車道前車及候車</a:t>
            </a:r>
            <a:endParaRPr lang="en-US" altLang="zh-TW" dirty="0"/>
          </a:p>
          <a:p>
            <a:r>
              <a:rPr lang="zh-TW" altLang="en-US" dirty="0"/>
              <a:t>兩車間車距為</a:t>
            </a:r>
            <a:r>
              <a:rPr lang="en-US" altLang="zh-TW" dirty="0"/>
              <a:t>10</a:t>
            </a:r>
            <a:r>
              <a:rPr lang="zh-TW" altLang="en-US" dirty="0"/>
              <a:t> 公尺 前車會以</a:t>
            </a:r>
            <a:r>
              <a:rPr lang="en-US" altLang="zh-TW" dirty="0"/>
              <a:t>40kmh</a:t>
            </a:r>
            <a:r>
              <a:rPr lang="zh-TW" altLang="en-US" dirty="0"/>
              <a:t> 定速行駛，後車會以</a:t>
            </a:r>
            <a:r>
              <a:rPr lang="en-US" altLang="zh-TW" dirty="0"/>
              <a:t>50km/h</a:t>
            </a:r>
            <a:r>
              <a:rPr lang="zh-TW" altLang="en-US" dirty="0"/>
              <a:t> 依照可接受風險行駛</a:t>
            </a:r>
            <a:endParaRPr lang="en-US" altLang="zh-TW" dirty="0"/>
          </a:p>
          <a:p>
            <a:endParaRPr lang="en-US" altLang="zh-TW" dirty="0"/>
          </a:p>
          <a:p>
            <a:r>
              <a:rPr lang="zh-TW" altLang="en-US" dirty="0"/>
              <a:t>快車道內由三台車組成，快車道第一台車與慢車道前車車頭距離</a:t>
            </a:r>
            <a:r>
              <a:rPr lang="en-US" altLang="zh-TW" dirty="0"/>
              <a:t>5</a:t>
            </a:r>
            <a:r>
              <a:rPr lang="zh-TW" altLang="en-US" dirty="0"/>
              <a:t>公尺</a:t>
            </a:r>
            <a:endParaRPr lang="en-US" altLang="zh-TW" dirty="0"/>
          </a:p>
          <a:p>
            <a:r>
              <a:rPr lang="zh-TW" altLang="en-US" dirty="0"/>
              <a:t>依照三種快車道車距</a:t>
            </a:r>
            <a:r>
              <a:rPr lang="en-US" altLang="zh-TW" dirty="0"/>
              <a:t>20</a:t>
            </a:r>
            <a:r>
              <a:rPr lang="zh-TW" altLang="en-US" dirty="0"/>
              <a:t> </a:t>
            </a:r>
            <a:r>
              <a:rPr lang="en-US" altLang="zh-TW" dirty="0"/>
              <a:t>15</a:t>
            </a:r>
            <a:r>
              <a:rPr lang="zh-TW" altLang="en-US" dirty="0"/>
              <a:t>及</a:t>
            </a:r>
            <a:r>
              <a:rPr lang="en-US" altLang="zh-TW" dirty="0"/>
              <a:t>10</a:t>
            </a:r>
            <a:r>
              <a:rPr lang="zh-TW" altLang="en-US" dirty="0"/>
              <a:t> 公尺放置第二及第三台直行車並以</a:t>
            </a:r>
            <a:endParaRPr lang="en-US" altLang="zh-TW" dirty="0"/>
          </a:p>
          <a:p>
            <a:r>
              <a:rPr lang="zh-TW" altLang="en-US" dirty="0"/>
              <a:t>兩種不同快車道車速</a:t>
            </a:r>
            <a:r>
              <a:rPr lang="en-US" altLang="zh-TW" dirty="0"/>
              <a:t>55</a:t>
            </a:r>
            <a:r>
              <a:rPr lang="zh-TW" altLang="en-US" dirty="0"/>
              <a:t>及</a:t>
            </a:r>
            <a:r>
              <a:rPr lang="en-US" altLang="zh-TW" dirty="0"/>
              <a:t>60</a:t>
            </a:r>
            <a:r>
              <a:rPr lang="zh-TW" altLang="en-US" dirty="0"/>
              <a:t>  公里每小時</a:t>
            </a:r>
            <a:endParaRPr lang="en-US" altLang="zh-TW" dirty="0"/>
          </a:p>
          <a:p>
            <a:r>
              <a:rPr lang="zh-TW" altLang="en-US" dirty="0"/>
              <a:t>以及</a:t>
            </a:r>
            <a:r>
              <a:rPr lang="en-US" altLang="zh-TW" dirty="0"/>
              <a:t>3</a:t>
            </a:r>
            <a:r>
              <a:rPr lang="zh-TW" altLang="en-US" dirty="0"/>
              <a:t>種不同駕駛可接受風險行駛如右表所示</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52799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zh-TW" altLang="en-US" dirty="0"/>
              <a:t>從快車道車速</a:t>
            </a:r>
            <a:r>
              <a:rPr lang="en-US" altLang="zh-TW" dirty="0"/>
              <a:t>55kmh </a:t>
            </a:r>
            <a:r>
              <a:rPr lang="zh-TW" altLang="en-US" dirty="0"/>
              <a:t>快車道車距</a:t>
            </a:r>
            <a:r>
              <a:rPr lang="en-US" altLang="zh-TW" dirty="0"/>
              <a:t>10m</a:t>
            </a:r>
            <a:r>
              <a:rPr lang="zh-TW" altLang="en-US" dirty="0"/>
              <a:t>的公況中可以看到</a:t>
            </a:r>
            <a:endParaRPr lang="en-US" altLang="zh-TW" dirty="0"/>
          </a:p>
          <a:p>
            <a:endParaRPr lang="en-US" altLang="zh-TW" dirty="0"/>
          </a:p>
          <a:p>
            <a:r>
              <a:rPr lang="zh-TW" altLang="en-US" dirty="0"/>
              <a:t>當可接受風險為</a:t>
            </a:r>
            <a:r>
              <a:rPr lang="en-US" altLang="zh-TW" dirty="0"/>
              <a:t>0.1</a:t>
            </a:r>
            <a:r>
              <a:rPr lang="zh-TW" altLang="en-US" dirty="0"/>
              <a:t>時超車時間距過小導致候車嘗試躲避不及遭到第二台直行車車追撞</a:t>
            </a:r>
            <a:endParaRPr lang="en-US" altLang="zh-TW" dirty="0"/>
          </a:p>
          <a:p>
            <a:endParaRPr lang="en-US" altLang="zh-TW" dirty="0"/>
          </a:p>
          <a:p>
            <a:r>
              <a:rPr lang="zh-TW" altLang="en-US" dirty="0"/>
              <a:t>當可接受風險為</a:t>
            </a:r>
            <a:r>
              <a:rPr lang="en-US" altLang="zh-TW" dirty="0"/>
              <a:t>0.05</a:t>
            </a:r>
            <a:r>
              <a:rPr lang="zh-TW" altLang="en-US" dirty="0"/>
              <a:t>時駕駛嘗試在直行車第</a:t>
            </a:r>
            <a:r>
              <a:rPr lang="en-US" altLang="zh-TW" dirty="0"/>
              <a:t>1</a:t>
            </a:r>
            <a:r>
              <a:rPr lang="zh-TW" altLang="en-US" dirty="0"/>
              <a:t>及第</a:t>
            </a:r>
            <a:r>
              <a:rPr lang="en-US" altLang="zh-TW" dirty="0"/>
              <a:t>2</a:t>
            </a:r>
            <a:r>
              <a:rPr lang="zh-TW" altLang="en-US" dirty="0"/>
              <a:t>台超車失敗後，回到慢車道跟車等到三台車全部通過才進行超車</a:t>
            </a:r>
            <a:endParaRPr lang="en-US" altLang="zh-TW" dirty="0"/>
          </a:p>
          <a:p>
            <a:endParaRPr lang="en-US" altLang="zh-TW" dirty="0"/>
          </a:p>
          <a:p>
            <a:r>
              <a:rPr lang="zh-TW" altLang="en-US" dirty="0"/>
              <a:t>當可接受風險為</a:t>
            </a:r>
            <a:r>
              <a:rPr lang="en-US" altLang="zh-TW" dirty="0"/>
              <a:t>0.02</a:t>
            </a:r>
            <a:r>
              <a:rPr lang="zh-TW" altLang="en-US" dirty="0"/>
              <a:t>時反而一開始就會從第二及第三台車中間進行超車</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65026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在快車道車速</a:t>
            </a:r>
            <a:r>
              <a:rPr lang="en-US" altLang="zh-TW" dirty="0"/>
              <a:t>60kmh </a:t>
            </a:r>
            <a:r>
              <a:rPr lang="zh-TW" altLang="en-US" dirty="0"/>
              <a:t>快車道車距</a:t>
            </a:r>
            <a:r>
              <a:rPr lang="en-US" altLang="zh-TW" dirty="0"/>
              <a:t>10m</a:t>
            </a:r>
            <a:r>
              <a:rPr lang="zh-TW" altLang="en-US" dirty="0"/>
              <a:t>的工況中可以看到</a:t>
            </a:r>
            <a:endParaRPr lang="en-US" altLang="zh-TW" dirty="0"/>
          </a:p>
          <a:p>
            <a:endParaRPr lang="en-US" altLang="zh-TW" dirty="0"/>
          </a:p>
          <a:p>
            <a:r>
              <a:rPr lang="zh-TW" altLang="en-US" dirty="0"/>
              <a:t>在不同可接受風險下街會從第二及第三台車中間進行超車</a:t>
            </a:r>
            <a:endParaRPr lang="en-US" altLang="zh-TW" dirty="0"/>
          </a:p>
          <a:p>
            <a:endParaRPr lang="en-US" altLang="zh-TW" dirty="0"/>
          </a:p>
          <a:p>
            <a:r>
              <a:rPr lang="zh-TW" altLang="en-US" dirty="0"/>
              <a:t>在可接受風險</a:t>
            </a:r>
            <a:r>
              <a:rPr lang="en-US" altLang="zh-TW" dirty="0"/>
              <a:t>0.1</a:t>
            </a:r>
            <a:r>
              <a:rPr lang="zh-TW" altLang="en-US" dirty="0"/>
              <a:t>及</a:t>
            </a:r>
            <a:r>
              <a:rPr lang="en-US" altLang="zh-TW" dirty="0"/>
              <a:t>0.05</a:t>
            </a:r>
            <a:r>
              <a:rPr lang="zh-TW" altLang="en-US" dirty="0"/>
              <a:t>時都順利超車</a:t>
            </a:r>
            <a:endParaRPr lang="en-US" altLang="zh-TW" dirty="0"/>
          </a:p>
          <a:p>
            <a:endParaRPr lang="en-US" altLang="zh-TW" dirty="0"/>
          </a:p>
          <a:p>
            <a:r>
              <a:rPr lang="zh-TW" altLang="en-US" dirty="0"/>
              <a:t>當可接受風險為</a:t>
            </a:r>
            <a:r>
              <a:rPr lang="en-US" altLang="zh-TW" dirty="0"/>
              <a:t>0.02</a:t>
            </a:r>
            <a:r>
              <a:rPr lang="zh-TW" altLang="en-US" dirty="0"/>
              <a:t>時由於對快車道</a:t>
            </a:r>
            <a:r>
              <a:rPr lang="en-US" altLang="zh-TW" dirty="0"/>
              <a:t>2</a:t>
            </a:r>
            <a:r>
              <a:rPr lang="zh-TW" altLang="en-US" dirty="0"/>
              <a:t>車車距較保守較晚執行超車導致直行車第三台車閃避不及導致追撞超車車輛</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因此</a:t>
            </a:r>
            <a:r>
              <a:rPr lang="zh-TW" altLang="en-US" dirty="0">
                <a:solidFill>
                  <a:schemeClr val="tx1"/>
                </a:solidFill>
              </a:rPr>
              <a:t>車輛間行為保守或激進影響選擇超車時機，在不同工況下不同可接受風險皆可能發生不同駕駛決策行為，因此比起以保守風險行駛更應該根據駕駛環境調整可接受風險</a:t>
            </a:r>
          </a:p>
          <a:p>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09669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最後的工況 為無保護左轉</a:t>
            </a:r>
            <a:endParaRPr kumimoji="1" lang="en-US" altLang="zh-TW" dirty="0"/>
          </a:p>
          <a:p>
            <a:endParaRPr kumimoji="1" lang="en-US" altLang="zh-TW" dirty="0"/>
          </a:p>
          <a:p>
            <a:r>
              <a:rPr kumimoji="1" lang="zh-TW" altLang="en-US" dirty="0"/>
              <a:t>如左圖所示由一個完整的十字路口組成黑色的為道路邊界，藍色虛線代表的是車道線，黃色為虛線雙黃線</a:t>
            </a:r>
            <a:endParaRPr kumimoji="1" lang="en-US" altLang="zh-TW" dirty="0"/>
          </a:p>
          <a:p>
            <a:endParaRPr kumimoji="1" lang="en-US" altLang="zh-TW" dirty="0"/>
          </a:p>
          <a:p>
            <a:r>
              <a:rPr kumimoji="1" lang="zh-TW" altLang="en-US" dirty="0"/>
              <a:t>由一台轉彎車及三台直行車組成，直行車固定車速為</a:t>
            </a:r>
            <a:r>
              <a:rPr kumimoji="1" lang="en-US" altLang="zh-TW" dirty="0"/>
              <a:t>50kmh </a:t>
            </a:r>
            <a:r>
              <a:rPr kumimoji="1" lang="zh-TW" altLang="en-US" dirty="0"/>
              <a:t> 轉彎車及直行車道第一台車初始距離路口為</a:t>
            </a:r>
            <a:r>
              <a:rPr kumimoji="1" lang="en-US" altLang="zh-TW" dirty="0"/>
              <a:t>10</a:t>
            </a:r>
            <a:r>
              <a:rPr kumimoji="1" lang="zh-TW" altLang="en-US" dirty="0"/>
              <a:t>公尺</a:t>
            </a:r>
            <a:endParaRPr kumimoji="1" lang="en-US" altLang="zh-TW" dirty="0"/>
          </a:p>
          <a:p>
            <a:endParaRPr kumimoji="1" lang="en-US" altLang="zh-TW" dirty="0"/>
          </a:p>
          <a:p>
            <a:endParaRPr kumimoji="1" lang="en-US" altLang="zh-TW" dirty="0"/>
          </a:p>
          <a:p>
            <a:r>
              <a:rPr kumimoji="1" lang="zh-TW" altLang="en-US" dirty="0"/>
              <a:t>依照兩種不同的轉彎車車速及三種直行車車距及三種車輛可接受風險產生</a:t>
            </a:r>
            <a:r>
              <a:rPr kumimoji="1" lang="en-US" altLang="zh-TW" dirty="0"/>
              <a:t>18</a:t>
            </a:r>
            <a:r>
              <a:rPr kumimoji="1" lang="zh-TW" altLang="en-US" dirty="0"/>
              <a:t>種公況如右表所示</a:t>
            </a:r>
            <a:endParaRPr kumimoji="1" lang="en-US" altLang="zh-TW" dirty="0"/>
          </a:p>
          <a:p>
            <a:endParaRPr kumimoji="1" lang="en-US" altLang="zh-TW" dirty="0"/>
          </a:p>
          <a:p>
            <a:r>
              <a:rPr kumimoji="1" lang="zh-TW" altLang="en-US" dirty="0"/>
              <a:t>其中三種不同車輛可接受風險其中可接受風險為</a:t>
            </a:r>
            <a:r>
              <a:rPr kumimoji="1" lang="en-US" altLang="zh-TW" dirty="0"/>
              <a:t>1</a:t>
            </a:r>
            <a:r>
              <a:rPr kumimoji="1" lang="zh-TW" altLang="en-US" dirty="0"/>
              <a:t>代表車輛不考慮風險只要與其他車輛碰撞半徑不會發生碰撞就可以接受</a:t>
            </a: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30985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這是今天報告的大鋼</a:t>
            </a:r>
            <a:endParaRPr lang="en-US" altLang="zh-TW" dirty="0"/>
          </a:p>
          <a:p>
            <a:pPr marL="0" indent="0">
              <a:buNone/>
            </a:pPr>
            <a:r>
              <a:rPr lang="zh-TW" altLang="en-US" dirty="0"/>
              <a:t>首先會介紹關於本研究的背景以及所衍生出的動機還有目的，接下來會介紹本研究使用的方法及模擬的工況，最後為研究成果，及研究貢獻與未來工作。</a:t>
            </a:r>
            <a:endParaRPr lang="en-US" altLang="zh-TW" dirty="0"/>
          </a:p>
          <a:p>
            <a:pPr marL="914400" lvl="2" indent="0" algn="just">
              <a:buFont typeface="Arial" panose="020B0604020202020204" pitchFamily="34" charset="0"/>
              <a:buNone/>
            </a:pPr>
            <a:endParaRPr lang="en-US" altLang="zh-TW" sz="12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85399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所有公況的轉彎結果如左表所示</a:t>
            </a:r>
            <a:endParaRPr kumimoji="1" lang="en-US" altLang="zh-TW" dirty="0"/>
          </a:p>
          <a:p>
            <a:r>
              <a:rPr kumimoji="1" lang="zh-TW" altLang="en-US" dirty="0"/>
              <a:t>可以看到當可接受風險為</a:t>
            </a:r>
            <a:r>
              <a:rPr kumimoji="1" lang="en-US" altLang="zh-TW" dirty="0"/>
              <a:t>1</a:t>
            </a:r>
            <a:r>
              <a:rPr kumimoji="1" lang="zh-TW" altLang="en-US" dirty="0"/>
              <a:t>時在沒有考慮風險的情況下車輛只有在最安全的轉彎車速</a:t>
            </a:r>
            <a:r>
              <a:rPr kumimoji="1" lang="en-US" altLang="zh-TW" dirty="0"/>
              <a:t>30</a:t>
            </a:r>
          </a:p>
          <a:p>
            <a:r>
              <a:rPr kumimoji="1" lang="zh-TW" altLang="en-US" dirty="0"/>
              <a:t>直行車距</a:t>
            </a:r>
            <a:r>
              <a:rPr kumimoji="1" lang="en-US" altLang="zh-TW" dirty="0"/>
              <a:t>20</a:t>
            </a:r>
            <a:r>
              <a:rPr kumimoji="1" lang="zh-TW" altLang="en-US" dirty="0"/>
              <a:t>公尺時能成功通過</a:t>
            </a:r>
            <a:endParaRPr kumimoji="1" lang="en-US" altLang="zh-TW" dirty="0"/>
          </a:p>
          <a:p>
            <a:r>
              <a:rPr kumimoji="1" lang="zh-TW" altLang="en-US" dirty="0"/>
              <a:t>在轉彎車速為</a:t>
            </a:r>
            <a:r>
              <a:rPr kumimoji="1" lang="en-US" altLang="zh-TW" dirty="0"/>
              <a:t>40</a:t>
            </a:r>
            <a:r>
              <a:rPr kumimoji="1" lang="zh-TW" altLang="en-US" dirty="0"/>
              <a:t>公尺時皆會如右邊影片一進路口就選擇轉彎後導致無解能躲避第一台車</a:t>
            </a:r>
            <a:endParaRPr kumimoji="1" lang="en-US" altLang="zh-TW" dirty="0"/>
          </a:p>
          <a:p>
            <a:r>
              <a:rPr kumimoji="1" lang="zh-TW" altLang="en-US" dirty="0"/>
              <a:t>與第一台車發生碰撞</a:t>
            </a:r>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68284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在可接受風險為</a:t>
            </a:r>
            <a:r>
              <a:rPr kumimoji="1" lang="en-US" altLang="zh-TW" dirty="0"/>
              <a:t>0.001</a:t>
            </a:r>
            <a:r>
              <a:rPr kumimoji="1" lang="zh-TW" altLang="en-US" dirty="0"/>
              <a:t>較保守時</a:t>
            </a:r>
            <a:endParaRPr kumimoji="1" lang="en-US" altLang="zh-TW" dirty="0"/>
          </a:p>
          <a:p>
            <a:r>
              <a:rPr kumimoji="1" lang="zh-TW" altLang="en-US" dirty="0"/>
              <a:t>轉彎車除了在車速</a:t>
            </a:r>
            <a:r>
              <a:rPr kumimoji="1" lang="en-US" altLang="zh-TW" dirty="0"/>
              <a:t>30kmh</a:t>
            </a:r>
            <a:r>
              <a:rPr kumimoji="1" lang="zh-TW" altLang="en-US" dirty="0"/>
              <a:t>直行車距</a:t>
            </a:r>
            <a:r>
              <a:rPr kumimoji="1" lang="en-US" altLang="zh-TW" dirty="0"/>
              <a:t>20</a:t>
            </a:r>
            <a:r>
              <a:rPr kumimoji="1" lang="zh-TW" altLang="en-US" dirty="0"/>
              <a:t>公尺時會從直行車第 一及第二台間通過外</a:t>
            </a:r>
            <a:endParaRPr kumimoji="1" lang="en-US" altLang="zh-TW" dirty="0"/>
          </a:p>
          <a:p>
            <a:r>
              <a:rPr kumimoji="1" lang="zh-TW" altLang="en-US" dirty="0"/>
              <a:t>其他會等待所有車輛通過後再進行轉彎如左邊影片所示</a:t>
            </a:r>
            <a:endParaRPr kumimoji="1" lang="en-US" altLang="zh-TW" dirty="0"/>
          </a:p>
          <a:p>
            <a:r>
              <a:rPr kumimoji="1" lang="zh-TW" altLang="en-US" dirty="0"/>
              <a:t>因此在轉彎時只要轉彎車做出最保守的選擇一定能通過並降低被撞擊側面的機率</a:t>
            </a:r>
            <a:br>
              <a:rPr kumimoji="1" lang="en-US" altLang="zh-TW" dirty="0"/>
            </a:br>
            <a:r>
              <a:rPr kumimoji="1" lang="zh-TW" altLang="en-US" dirty="0"/>
              <a:t>但其花費的完成轉彎時間也會比較高，完成轉彎時間為轉彎後直行至距離超過路口</a:t>
            </a:r>
            <a:r>
              <a:rPr kumimoji="1" lang="en-US" altLang="zh-TW" dirty="0"/>
              <a:t>10m</a:t>
            </a:r>
          </a:p>
          <a:p>
            <a:r>
              <a:rPr kumimoji="1" lang="zh-TW" altLang="en-US" dirty="0"/>
              <a:t>且轉彎後最佳速度會改為直行車速的</a:t>
            </a:r>
            <a:r>
              <a:rPr kumimoji="1" lang="en-US" altLang="zh-TW" dirty="0"/>
              <a:t>50kmh</a:t>
            </a: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090820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在轉彎車速為</a:t>
            </a:r>
            <a:r>
              <a:rPr lang="en-US" altLang="zh-TW" dirty="0"/>
              <a:t>40 </a:t>
            </a:r>
            <a:r>
              <a:rPr lang="en-US" altLang="zh-TW" dirty="0" err="1"/>
              <a:t>kmh</a:t>
            </a:r>
            <a:r>
              <a:rPr lang="zh-TW" altLang="en-US" dirty="0"/>
              <a:t> 直行車距</a:t>
            </a:r>
            <a:r>
              <a:rPr lang="en-US" altLang="zh-TW" dirty="0"/>
              <a:t>15m</a:t>
            </a:r>
            <a:r>
              <a:rPr lang="zh-TW" altLang="en-US" dirty="0"/>
              <a:t>，可接受風險</a:t>
            </a:r>
            <a:r>
              <a:rPr lang="en-US" altLang="zh-TW" dirty="0"/>
              <a:t>0.05</a:t>
            </a:r>
            <a:r>
              <a:rPr lang="zh-TW" altLang="en-US" dirty="0"/>
              <a:t>的公況中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如右邊的影片所示</a:t>
            </a:r>
            <a:endParaRPr lang="en-US" altLang="zh-TW" dirty="0"/>
          </a:p>
          <a:p>
            <a:r>
              <a:rPr lang="zh-TW" altLang="en-US" dirty="0"/>
              <a:t>駕駛適當考慮風險能從第一及第二台直行車間距穿過</a:t>
            </a:r>
            <a:endParaRPr lang="en-US" altLang="zh-TW" dirty="0"/>
          </a:p>
          <a:p>
            <a:r>
              <a:rPr lang="zh-TW" altLang="en-US" dirty="0"/>
              <a:t>完成駛間為</a:t>
            </a:r>
            <a:r>
              <a:rPr lang="en-US" altLang="zh-TW" dirty="0"/>
              <a:t>3.1s</a:t>
            </a:r>
            <a:r>
              <a:rPr lang="zh-TW" altLang="en-US" dirty="0"/>
              <a:t> 比起可接受風險為</a:t>
            </a:r>
            <a:r>
              <a:rPr lang="en-US" altLang="zh-TW" dirty="0"/>
              <a:t>0.001</a:t>
            </a:r>
            <a:r>
              <a:rPr lang="zh-TW" altLang="en-US" dirty="0"/>
              <a:t>時快上很多</a:t>
            </a:r>
            <a:endParaRPr lang="en-US" altLang="zh-TW" dirty="0"/>
          </a:p>
          <a:p>
            <a:r>
              <a:rPr lang="zh-TW" altLang="en-US" dirty="0"/>
              <a:t>因此在某些的公況中適時地提高可接受風險能在避免碰撞的情況下減少交通時間</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539579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最後對本研究的貢獻進行總結</a:t>
            </a:r>
            <a:endParaRPr lang="en-US" altLang="zh-TW" dirty="0"/>
          </a:p>
          <a:p>
            <a:r>
              <a:rPr lang="zh-TW" altLang="en-US" dirty="0"/>
              <a:t>首先本研究透過改變駕駛可接受風險探討不同駕駛風格對在不同駕駛行為的工況的影響</a:t>
            </a:r>
            <a:endParaRPr lang="en-US" altLang="zh-TW" dirty="0"/>
          </a:p>
          <a:p>
            <a:r>
              <a:rPr lang="zh-TW" altLang="en-US" dirty="0"/>
              <a:t>此外建立了基於指數分布風險評估的駕駛行為模型且可以適用於多種駕駛環境</a:t>
            </a:r>
            <a:endParaRPr lang="en-US" altLang="zh-TW" dirty="0"/>
          </a:p>
          <a:p>
            <a:endParaRPr lang="en-US" altLang="zh-TW" dirty="0"/>
          </a:p>
          <a:p>
            <a:r>
              <a:rPr lang="zh-TW" altLang="en-US" dirty="0"/>
              <a:t>以下也列出了幾點未來展望供大家參考</a:t>
            </a:r>
            <a:endParaRPr lang="en-US" altLang="zh-TW" dirty="0"/>
          </a:p>
          <a:p>
            <a:r>
              <a:rPr lang="zh-TW" altLang="en-US" dirty="0"/>
              <a:t>第一點目前模擬環境只為車對車可以加入其他用路人增加環境複雜度</a:t>
            </a:r>
            <a:endParaRPr lang="en-US" altLang="zh-TW" dirty="0"/>
          </a:p>
          <a:p>
            <a:r>
              <a:rPr lang="zh-TW" altLang="en-US" dirty="0"/>
              <a:t>第二點腳踏車模型為較簡易車輛模型，可以使用更精確的車輛模型強化最佳化結果</a:t>
            </a:r>
            <a:endParaRPr lang="en-US" altLang="zh-TW" dirty="0"/>
          </a:p>
          <a:p>
            <a:r>
              <a:rPr lang="zh-TW" altLang="en-US" dirty="0"/>
              <a:t>第三點指數分布模型只考慮距離的影響如果有更好的碰撞風險分析方法能提高實驗可信度</a:t>
            </a:r>
            <a:endParaRPr lang="en-US" altLang="zh-TW" dirty="0"/>
          </a:p>
          <a:p>
            <a:r>
              <a:rPr lang="zh-TW" altLang="en-US" dirty="0"/>
              <a:t>最後可以對另一部分自駕車與人類差異的社會行為進行探討</a:t>
            </a:r>
            <a:endParaRPr lang="en-US" altLang="zh-TW" dirty="0"/>
          </a:p>
          <a:p>
            <a:endParaRPr lang="en-US" altLang="zh-TW" dirty="0"/>
          </a:p>
          <a:p>
            <a:endParaRPr lang="en-US" altLang="zh-TW" dirty="0"/>
          </a:p>
          <a:p>
            <a:r>
              <a:rPr lang="zh-TW" altLang="en-US" dirty="0"/>
              <a:t>那我今天的論文報告就到這邊，謝謝大家。</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743751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3990392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最後對本研究的貢獻進行總結</a:t>
            </a:r>
            <a:endParaRPr lang="en-US" altLang="zh-TW" dirty="0"/>
          </a:p>
          <a:p>
            <a:r>
              <a:rPr lang="zh-TW" altLang="en-US" dirty="0"/>
              <a:t>首先本研究透過改變駕駛可接受風險探討不同駕駛風格對在不同駕駛行為的工況的影響</a:t>
            </a:r>
            <a:endParaRPr lang="en-US" altLang="zh-TW" dirty="0"/>
          </a:p>
          <a:p>
            <a:r>
              <a:rPr lang="zh-TW" altLang="en-US" dirty="0"/>
              <a:t>此外建立了基於指數分布風險評估的駕駛行為模型且可以適用於多種駕駛環境</a:t>
            </a:r>
            <a:endParaRPr lang="en-US" altLang="zh-TW" dirty="0"/>
          </a:p>
          <a:p>
            <a:endParaRPr lang="en-US" altLang="zh-TW" dirty="0"/>
          </a:p>
          <a:p>
            <a:r>
              <a:rPr lang="zh-TW" altLang="en-US" dirty="0"/>
              <a:t>以下也列出了幾點未來展望供大家參考</a:t>
            </a:r>
            <a:endParaRPr lang="en-US" altLang="zh-TW" dirty="0"/>
          </a:p>
          <a:p>
            <a:r>
              <a:rPr lang="zh-TW" altLang="en-US" dirty="0"/>
              <a:t>第一點目前模擬環境只為車對車可以加入其他用路人增加環境複雜度</a:t>
            </a:r>
            <a:endParaRPr lang="en-US" altLang="zh-TW" dirty="0"/>
          </a:p>
          <a:p>
            <a:r>
              <a:rPr lang="zh-TW" altLang="en-US" dirty="0"/>
              <a:t>第二點腳踏車模型為較簡易車輛模型，可以使用更精確的車輛模型強化最佳化結果</a:t>
            </a:r>
            <a:endParaRPr lang="en-US" altLang="zh-TW" dirty="0"/>
          </a:p>
          <a:p>
            <a:r>
              <a:rPr lang="zh-TW" altLang="en-US" dirty="0"/>
              <a:t>第三點指數分布模型只考慮距離的影響如果有更好的碰撞風險分析方法能提高實驗可信度</a:t>
            </a:r>
            <a:endParaRPr lang="en-US" altLang="zh-TW" dirty="0"/>
          </a:p>
          <a:p>
            <a:r>
              <a:rPr lang="zh-TW" altLang="en-US" dirty="0"/>
              <a:t>最後可以對另一部分自駕車與人類差異的社會行為進行探討</a:t>
            </a:r>
            <a:endParaRPr lang="en-US" altLang="zh-TW" dirty="0"/>
          </a:p>
          <a:p>
            <a:endParaRPr lang="en-US" altLang="zh-TW" dirty="0"/>
          </a:p>
          <a:p>
            <a:endParaRPr lang="en-US" altLang="zh-TW" dirty="0"/>
          </a:p>
          <a:p>
            <a:r>
              <a:rPr lang="zh-TW" altLang="en-US" dirty="0"/>
              <a:t>那我今天的論文報告就到這邊，謝謝大家。</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22017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60981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近年來越來越多自動駕駛的相關技術被開發及實裝於車輛上，</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發展自動駕駛技術的目的為</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減少人類的不當駕駛行為，以提高燃料使用效率，減少交通花費時間，及降低交通事故的發生及危害</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然而如今全球能使用自駕車的區域相當有限，原因在於目前自駕車發展技術上軟硬體及感測器限制，</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自駕車的道德問題也就是所謂的電車難題及</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自駕車相關法律規範不完全，與人類駕駛行為上差異 都是目前自駕車輛發展上的挑戰</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根據</a:t>
            </a:r>
            <a:r>
              <a:rPr lang="en-US" altLang="zh-TW" sz="1800" b="0" kern="1200" dirty="0">
                <a:solidFill>
                  <a:schemeClr val="tx1"/>
                </a:solidFill>
                <a:effectLst/>
                <a:latin typeface="+mn-lt"/>
                <a:ea typeface="+mn-ea"/>
                <a:cs typeface="+mn-cs"/>
              </a:rPr>
              <a:t>2017~2020</a:t>
            </a:r>
            <a:r>
              <a:rPr lang="zh-TW" altLang="en-US" sz="1800" b="0" kern="1200" dirty="0">
                <a:solidFill>
                  <a:schemeClr val="tx1"/>
                </a:solidFill>
                <a:effectLst/>
                <a:latin typeface="+mn-lt"/>
                <a:ea typeface="+mn-ea"/>
                <a:cs typeface="+mn-cs"/>
              </a:rPr>
              <a:t>年美國舊金山有自駕車發生道路事故分析報告，自駕車發生交通事故的風險為一般駕駛間的</a:t>
            </a:r>
            <a:r>
              <a:rPr lang="en-US" altLang="zh-TW" sz="1800" b="0" kern="1200" dirty="0">
                <a:solidFill>
                  <a:schemeClr val="tx1"/>
                </a:solidFill>
                <a:effectLst/>
                <a:latin typeface="+mn-lt"/>
                <a:ea typeface="+mn-ea"/>
                <a:cs typeface="+mn-cs"/>
              </a:rPr>
              <a:t>8</a:t>
            </a:r>
            <a:r>
              <a:rPr lang="zh-TW" altLang="en-US" sz="1800" b="0" kern="1200" dirty="0">
                <a:solidFill>
                  <a:schemeClr val="tx1"/>
                </a:solidFill>
                <a:effectLst/>
                <a:latin typeface="+mn-lt"/>
                <a:ea typeface="+mn-ea"/>
                <a:cs typeface="+mn-cs"/>
              </a:rPr>
              <a:t>倍</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且根據右圖可以看到黑色為一般駕駛，白色為自駕車，自駕車雖然在撞擊路人及擦撞其他車輛的事故占比遠低於一般駕駛</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但與人類駕駛發生追撞的占比高出很多，</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0461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自駕車與人類駕駛差異主要可以分為兩個部分</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首先為駕駛風格上的差異</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自駕車為了乘客的舒適性，會使用較低加減速度及較低碰撞可能的保守駕駛風格，</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人類駕駛比較常會有較危險的駕駛行為</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第二個是人類間會因為信任或者社會責任作出對社會整體較有利的決定並不一定是自身最有利的結果</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本研究主要想對駕駛風格進行探討</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然而影響駕駛風格的因素眾多</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主要可以簡單分為環境與人類因素</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環境因素包括</a:t>
            </a:r>
            <a:r>
              <a:rPr lang="en-US" altLang="zh-TW" sz="1800" dirty="0"/>
              <a:t>:</a:t>
            </a:r>
            <a:r>
              <a:rPr lang="zh-TW" altLang="en-US" sz="1800" dirty="0"/>
              <a:t>天氣、路況、影響駕駛的能見度相關因素等等</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人類因素則為年紀、駕駛經驗、駕駛可接受風險、道路或車輛熟悉度等等</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影響駕駛風格的因素眾多但其中有很多對駕駛風格影響難以量化，可接受風險為其中最值觀可以模擬對駕駛風格影響的因素</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因此</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本研究的目的為基於合適的碰撞風險評估透過改變駕駛可接受風險模擬不同駕駛風格會對交通事故帶來怎麼樣的影響</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685800" lvl="1" indent="-228600" algn="just">
              <a:buFont typeface="Arial" panose="020B0604020202020204" pitchFamily="34" charset="0"/>
              <a:buChar char="•"/>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6976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接下來介紹本研究的研究流程，研究方法的流程圖為右圖所示</a:t>
            </a:r>
            <a:endParaRPr kumimoji="1" lang="en-US" altLang="zh-TW" dirty="0"/>
          </a:p>
          <a:p>
            <a:endParaRPr kumimoji="1" lang="en-US" altLang="zh-TW" dirty="0"/>
          </a:p>
          <a:p>
            <a:r>
              <a:rPr kumimoji="1" lang="zh-TW" altLang="en-US" dirty="0"/>
              <a:t>主要可以分為模擬的前置作業、駕駛行為模擬及最後終止模擬的判定及結果分析</a:t>
            </a:r>
            <a:endParaRPr kumimoji="1" lang="en-US" altLang="zh-TW" dirty="0"/>
          </a:p>
          <a:p>
            <a:endParaRPr kumimoji="1" lang="en-US" altLang="zh-TW" dirty="0"/>
          </a:p>
          <a:p>
            <a:r>
              <a:rPr kumimoji="1" lang="zh-TW" altLang="en-US" dirty="0"/>
              <a:t>首先前置作業的部分會根據模擬的駕駛行為工況進行環境及駕駛數量與路線的設定</a:t>
            </a:r>
            <a:endParaRPr kumimoji="1" lang="en-US" altLang="zh-TW" dirty="0"/>
          </a:p>
          <a:p>
            <a:endParaRPr kumimoji="1" lang="en-US" altLang="zh-TW" dirty="0"/>
          </a:p>
          <a:p>
            <a:r>
              <a:rPr kumimoji="1" lang="zh-TW" altLang="en-US" dirty="0"/>
              <a:t>接下來就會進到駕駛行為模型，主要為兩個部分組成</a:t>
            </a:r>
            <a:endParaRPr kumimoji="1" lang="en-US" altLang="zh-TW" dirty="0"/>
          </a:p>
          <a:p>
            <a:r>
              <a:rPr kumimoji="1" lang="zh-TW" altLang="en-US" dirty="0"/>
              <a:t>第一部分為碰撞風險評估</a:t>
            </a:r>
            <a:endParaRPr kumimoji="1" lang="en-US" altLang="zh-TW" dirty="0"/>
          </a:p>
          <a:p>
            <a:r>
              <a:rPr kumimoji="1" lang="zh-TW" altLang="en-US" dirty="0"/>
              <a:t>駕駛首先會根據路線計算理想的駕駛狀態，並對其他車輛的未來駕駛狀態進行預測後，</a:t>
            </a:r>
            <a:endParaRPr kumimoji="1" lang="en-US" altLang="zh-TW" dirty="0"/>
          </a:p>
          <a:p>
            <a:r>
              <a:rPr kumimoji="1" lang="zh-TW" altLang="en-US" dirty="0"/>
              <a:t>進行碰撞風險評估</a:t>
            </a:r>
            <a:endParaRPr kumimoji="1" lang="en-US" altLang="zh-TW" dirty="0"/>
          </a:p>
          <a:p>
            <a:endParaRPr kumimoji="1" lang="en-US" altLang="zh-TW" dirty="0"/>
          </a:p>
          <a:p>
            <a:r>
              <a:rPr kumimoji="1" lang="zh-TW" altLang="en-US" dirty="0"/>
              <a:t>接下來為最佳化碰撞迴避</a:t>
            </a:r>
            <a:endParaRPr kumimoji="1" lang="en-US" altLang="zh-TW" dirty="0"/>
          </a:p>
          <a:p>
            <a:r>
              <a:rPr kumimoji="1" lang="zh-TW" altLang="en-US" dirty="0"/>
              <a:t>駕駛會基於風險評估進行最佳化碰撞迴避，透過最佳化方法找到小於可接受碰撞風險中與駕駛理想車輛狀態差距最小的駕駛行為</a:t>
            </a: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最後更新車輛動態</a:t>
            </a:r>
            <a:endParaRPr kumimoji="1" lang="en-US" altLang="zh-TW" dirty="0"/>
          </a:p>
          <a:p>
            <a:endParaRPr kumimoji="1" lang="en-US" altLang="zh-TW" dirty="0"/>
          </a:p>
          <a:p>
            <a:r>
              <a:rPr kumimoji="1" lang="zh-TW" altLang="en-US" dirty="0"/>
              <a:t>最後會根據更新的車輛狀態進行終止模擬的判定，判定條件有兩種</a:t>
            </a:r>
            <a:endParaRPr kumimoji="1" lang="en-US" altLang="zh-TW" dirty="0"/>
          </a:p>
          <a:p>
            <a:r>
              <a:rPr kumimoji="1" lang="zh-TW" altLang="en-US" dirty="0"/>
              <a:t>當駕駛完成想指定的駕駛行為</a:t>
            </a:r>
            <a:endParaRPr kumimoji="1" lang="en-US" altLang="zh-TW" dirty="0"/>
          </a:p>
          <a:p>
            <a:r>
              <a:rPr kumimoji="1" lang="zh-TW" altLang="en-US" sz="1100" dirty="0"/>
              <a:t>或碰撞發生時會終止模擬</a:t>
            </a:r>
            <a:endParaRPr kumimoji="1" lang="en-US" altLang="zh-TW" sz="1100" dirty="0"/>
          </a:p>
          <a:p>
            <a:r>
              <a:rPr kumimoji="1" lang="zh-TW" altLang="en-US" sz="1100" dirty="0"/>
              <a:t>並根據結果進行分析</a:t>
            </a:r>
            <a:endParaRPr kumimoji="1" lang="en-US" altLang="zh-TW" sz="1100"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7671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buFont typeface="Arial" panose="020B0604020202020204" pitchFamily="34" charset="0"/>
              <a:buNone/>
            </a:pPr>
            <a:r>
              <a:rPr kumimoji="1" lang="zh-TW" altLang="en-US" dirty="0"/>
              <a:t>碰撞風險的評估的方法有很多，其中最為常用的為時間風險及機率風險</a:t>
            </a:r>
            <a:endParaRPr kumimoji="1" lang="en-US" altLang="zh-TW" dirty="0"/>
          </a:p>
          <a:p>
            <a:pPr marL="628650" lvl="1" indent="-171450">
              <a:buFont typeface="Arial" panose="020B0604020202020204" pitchFamily="34" charset="0"/>
              <a:buChar char="•"/>
            </a:pPr>
            <a:endParaRPr kumimoji="1" lang="en-US" altLang="zh-TW" dirty="0"/>
          </a:p>
          <a:p>
            <a:r>
              <a:rPr kumimoji="1" lang="zh-TW" altLang="en-US" dirty="0"/>
              <a:t>時間風險是透過車輛的運動學指標推測出車輛離發生碰撞的時間</a:t>
            </a:r>
            <a:endParaRPr kumimoji="1" lang="en-US" altLang="zh-TW" dirty="0"/>
          </a:p>
          <a:p>
            <a:r>
              <a:rPr kumimoji="1" lang="zh-TW" altLang="en-US" dirty="0"/>
              <a:t>如左圖所示根據車輛間距離除以車輛相對速度得到離發生碰撞的時間</a:t>
            </a:r>
            <a:r>
              <a:rPr kumimoji="1" lang="en-US" altLang="zh-TW" dirty="0"/>
              <a:t>TTC</a:t>
            </a:r>
          </a:p>
          <a:p>
            <a:endParaRPr kumimoji="1" lang="en-US" altLang="zh-TW" dirty="0"/>
          </a:p>
          <a:p>
            <a:r>
              <a:rPr kumimoji="1" lang="zh-TW" altLang="en-US" dirty="0"/>
              <a:t>機率風險如右圖所示</a:t>
            </a:r>
            <a:endParaRPr kumimoji="1" lang="en-US" altLang="zh-TW" dirty="0"/>
          </a:p>
          <a:p>
            <a:r>
              <a:rPr kumimoji="1" lang="zh-TW" altLang="en-US" dirty="0"/>
              <a:t>對車輛未來軌跡以特定分布進行預測後</a:t>
            </a:r>
            <a:endParaRPr kumimoji="1" lang="en-US" altLang="zh-TW" dirty="0"/>
          </a:p>
          <a:p>
            <a:r>
              <a:rPr kumimoji="1" lang="zh-TW" altLang="en-US" dirty="0"/>
              <a:t>其碰撞風險為對會發生碰撞的部分根據 機率分布函數 進行積分後得到 發生碰撞的機率</a:t>
            </a:r>
            <a:endParaRPr kumimoji="1" lang="en-US" altLang="zh-TW" dirty="0"/>
          </a:p>
          <a:p>
            <a:endParaRPr kumimoji="1" lang="en-US" altLang="zh-TW" dirty="0"/>
          </a:p>
          <a:p>
            <a:r>
              <a:rPr kumimoji="1" lang="zh-TW" altLang="en-US" dirty="0"/>
              <a:t>時間風險的優點為有可考慮車輛速度在相同距離有不同的</a:t>
            </a:r>
            <a:r>
              <a:rPr kumimoji="1" lang="en-US" altLang="zh-TW" dirty="0"/>
              <a:t>TTC</a:t>
            </a:r>
            <a:r>
              <a:rPr kumimoji="1" lang="zh-TW" altLang="en-US" dirty="0"/>
              <a:t>，</a:t>
            </a:r>
            <a:endParaRPr kumimoji="1" lang="en-US" altLang="zh-TW" dirty="0"/>
          </a:p>
          <a:p>
            <a:r>
              <a:rPr kumimoji="1" lang="zh-TW" altLang="en-US" dirty="0"/>
              <a:t>也有加入駕駛反應時間後得到真正可以避免碰撞的時間</a:t>
            </a:r>
            <a:r>
              <a:rPr kumimoji="1" lang="en-US" altLang="zh-TW" dirty="0"/>
              <a:t>TTR</a:t>
            </a:r>
          </a:p>
          <a:p>
            <a:r>
              <a:rPr kumimoji="1" lang="zh-TW" altLang="en-US" dirty="0"/>
              <a:t>缺點為車輛必須有碰撞可能性才能進行計算，車輛並排時感受不到碰撞風險</a:t>
            </a:r>
            <a:endParaRPr kumimoji="1" lang="en-US" altLang="zh-TW" dirty="0"/>
          </a:p>
          <a:p>
            <a:endParaRPr kumimoji="1" lang="en-US" altLang="zh-TW" dirty="0"/>
          </a:p>
          <a:p>
            <a:r>
              <a:rPr kumimoji="1" lang="zh-TW" altLang="en-US" dirty="0"/>
              <a:t>機率風險的優點為根據對障礙物預測的機率分布計算不需要發生碰撞也能可應用於各種場景</a:t>
            </a:r>
            <a:endParaRPr kumimoji="1" lang="en-US" altLang="zh-TW" dirty="0"/>
          </a:p>
          <a:p>
            <a:r>
              <a:rPr kumimoji="1" lang="zh-TW" altLang="en-US" dirty="0"/>
              <a:t>且根據機率分布函數可以對車輛動作不確定性有所處理，</a:t>
            </a:r>
            <a:endParaRPr kumimoji="1" lang="en-US" altLang="zh-TW" dirty="0"/>
          </a:p>
          <a:p>
            <a:endParaRPr kumimoji="1" lang="en-US" altLang="zh-TW" dirty="0"/>
          </a:p>
          <a:p>
            <a:r>
              <a:rPr kumimoji="1" lang="zh-TW" altLang="en-US" dirty="0"/>
              <a:t>缺點是計算方法複雜導致計算速度較慢</a:t>
            </a:r>
            <a:endParaRPr kumimoji="1" lang="en-US" altLang="zh-TW" dirty="0"/>
          </a:p>
          <a:p>
            <a:endParaRPr kumimoji="1" lang="en-US" altLang="zh-TW" dirty="0"/>
          </a:p>
          <a:p>
            <a:r>
              <a:rPr kumimoji="1" lang="zh-TW" altLang="en-US" dirty="0"/>
              <a:t>本研究駕駛會根據碰撞風險行駛，希望能應用在各種駕駛行為且能隨時感知風險因此選用</a:t>
            </a:r>
            <a:endParaRPr kumimoji="1" lang="en-US" altLang="zh-TW" dirty="0"/>
          </a:p>
          <a:p>
            <a:r>
              <a:rPr kumimoji="1" lang="zh-TW" altLang="en-US" dirty="0"/>
              <a:t>基於指數分布的機率風險作為風險評估方法</a:t>
            </a:r>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732018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dirty="0"/>
              <a:t>指數分布模型是基於行人動力學中社會力模型，用路人間排斥力與距離為成負指數關係的假設的而生機率碰撞風險評估</a:t>
            </a:r>
            <a:endParaRPr kumimoji="1" lang="en-US" altLang="zh-TW" dirty="0"/>
          </a:p>
          <a:p>
            <a:pPr marL="0" indent="0">
              <a:buFont typeface="Arial" panose="020B0604020202020204" pitchFamily="34" charset="0"/>
              <a:buNone/>
            </a:pPr>
            <a:r>
              <a:rPr kumimoji="1" lang="zh-TW" altLang="en-US" dirty="0"/>
              <a:t>  </a:t>
            </a:r>
            <a:endParaRPr kumimoji="1" lang="en-US" altLang="zh-TW" dirty="0"/>
          </a:p>
          <a:p>
            <a:pPr marL="0" indent="0">
              <a:buFont typeface="Arial" panose="020B0604020202020204" pitchFamily="34" charset="0"/>
              <a:buNone/>
            </a:pPr>
            <a:r>
              <a:rPr kumimoji="1" lang="zh-TW" altLang="en-US" dirty="0"/>
              <a:t>首先對車輛碰撞邊界進行定義，指數分布模型當車長為</a:t>
            </a:r>
            <a:r>
              <a:rPr kumimoji="1" lang="en-US" altLang="zh-TW" dirty="0"/>
              <a:t>l</a:t>
            </a:r>
            <a:r>
              <a:rPr kumimoji="1" lang="zh-TW" altLang="en-US" dirty="0"/>
              <a:t>，車寬為</a:t>
            </a:r>
            <a:r>
              <a:rPr kumimoji="1" lang="en-US" altLang="zh-TW" dirty="0"/>
              <a:t>w</a:t>
            </a:r>
            <a:r>
              <a:rPr kumimoji="1" lang="zh-TW" altLang="en-US" dirty="0"/>
              <a:t>時，假設駕駛位於車寬正中間，距離車頭為 </a:t>
            </a:r>
            <a:r>
              <a:rPr kumimoji="1" lang="en-US" altLang="zh-TW" dirty="0"/>
              <a:t>gamma L </a:t>
            </a:r>
            <a:r>
              <a:rPr kumimoji="1" lang="zh-TW" altLang="en-US" dirty="0"/>
              <a:t>的距離，</a:t>
            </a:r>
            <a:r>
              <a:rPr kumimoji="1" lang="en-US" altLang="zh-TW" dirty="0"/>
              <a:t>gamma</a:t>
            </a:r>
            <a:r>
              <a:rPr kumimoji="1" lang="zh-TW" altLang="en-US" dirty="0"/>
              <a:t>為</a:t>
            </a:r>
            <a:r>
              <a:rPr kumimoji="1" lang="en-US" altLang="zh-TW" dirty="0"/>
              <a:t>0~1</a:t>
            </a:r>
          </a:p>
          <a:p>
            <a:pPr marL="0" indent="0">
              <a:buFont typeface="Arial" panose="020B0604020202020204" pitchFamily="34" charset="0"/>
              <a:buNone/>
            </a:pPr>
            <a:r>
              <a:rPr kumimoji="1" lang="zh-TW" altLang="en-US" dirty="0"/>
              <a:t>以駕駛位置為橢圓中心可以把車輛碰撞邊界由兩個半橢圓組成，車頭方向橢圓長軸為</a:t>
            </a:r>
            <a:r>
              <a:rPr kumimoji="1" lang="en-US" altLang="zh-TW" dirty="0"/>
              <a:t>gamma l</a:t>
            </a:r>
            <a:r>
              <a:rPr kumimoji="1" lang="zh-TW" altLang="en-US" dirty="0"/>
              <a:t> 短軸為</a:t>
            </a:r>
            <a:r>
              <a:rPr kumimoji="1" lang="en-US" altLang="zh-TW" dirty="0"/>
              <a:t>w/2</a:t>
            </a:r>
            <a:r>
              <a:rPr kumimoji="1" lang="zh-TW" altLang="en-US" dirty="0"/>
              <a:t>半橢圓，車尾方向則為長軸</a:t>
            </a:r>
            <a:r>
              <a:rPr kumimoji="1" lang="en-US" altLang="zh-TW" dirty="0"/>
              <a:t>(1-gamma)*l</a:t>
            </a:r>
            <a:r>
              <a:rPr kumimoji="1" lang="zh-TW" altLang="en-US" dirty="0"/>
              <a:t> </a:t>
            </a:r>
            <a:r>
              <a:rPr kumimoji="1" lang="en-US" altLang="zh-TW" dirty="0"/>
              <a:t>l</a:t>
            </a:r>
            <a:r>
              <a:rPr kumimoji="1" lang="zh-TW" altLang="en-US" dirty="0"/>
              <a:t> 短軸為</a:t>
            </a:r>
            <a:r>
              <a:rPr kumimoji="1" lang="en-US" altLang="zh-TW" dirty="0"/>
              <a:t>w/2</a:t>
            </a:r>
            <a:r>
              <a:rPr kumimoji="1" lang="zh-TW" altLang="en-US" dirty="0"/>
              <a:t>半橢圓</a:t>
            </a:r>
            <a:endParaRPr kumimoji="1" lang="en-US" altLang="zh-TW" dirty="0"/>
          </a:p>
          <a:p>
            <a:pPr marL="0" indent="0">
              <a:buFont typeface="Arial" panose="020B0604020202020204" pitchFamily="34" charset="0"/>
              <a:buNone/>
            </a:pPr>
            <a:r>
              <a:rPr kumimoji="1" lang="zh-TW" altLang="en-US" dirty="0"/>
              <a:t>由此形成車輛碰撞半徑，當障礙物落在半徑內代表碰撞發生</a:t>
            </a: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r>
              <a:rPr kumimoji="1" lang="zh-TW" altLang="en-US" dirty="0"/>
              <a:t>指數分布模型的碰撞風險為</a:t>
            </a:r>
            <a:r>
              <a:rPr kumimoji="1" lang="en-US" altLang="zh-TW" dirty="0"/>
              <a:t>exponential</a:t>
            </a:r>
            <a:r>
              <a:rPr kumimoji="1" lang="zh-TW" altLang="en-US" dirty="0"/>
              <a:t> 的 </a:t>
            </a:r>
            <a:r>
              <a:rPr kumimoji="1" lang="en-US" altLang="zh-TW" dirty="0"/>
              <a:t>– </a:t>
            </a:r>
            <a:r>
              <a:rPr kumimoji="1" lang="en-US" altLang="zh-TW" dirty="0" err="1"/>
              <a:t>lamda</a:t>
            </a:r>
            <a:r>
              <a:rPr kumimoji="1" lang="en-US" altLang="zh-TW" dirty="0"/>
              <a:t> </a:t>
            </a:r>
            <a:r>
              <a:rPr kumimoji="1" lang="zh-TW" altLang="en-US" dirty="0"/>
              <a:t>乘上與車輛碰撞半徑距離次方</a:t>
            </a: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r>
              <a:rPr kumimoji="1" lang="zh-TW" altLang="en-US" dirty="0"/>
              <a:t>實際運用於兩車輛間如下圖所示</a:t>
            </a:r>
            <a:endParaRPr kumimoji="1" lang="en-US" altLang="zh-TW" dirty="0"/>
          </a:p>
          <a:p>
            <a:pPr marL="0" indent="0">
              <a:buFont typeface="Arial" panose="020B0604020202020204" pitchFamily="34" charset="0"/>
              <a:buNone/>
            </a:pPr>
            <a:r>
              <a:rPr kumimoji="1" lang="zh-TW" altLang="en-US" dirty="0"/>
              <a:t>車輛間距離可以透過兩駕駛駕駛中心連線後，中心距離距離減掉根據上面計算的兩車輛碰撞半徑後</a:t>
            </a:r>
            <a:endParaRPr kumimoji="1" lang="en-US" altLang="zh-TW" dirty="0"/>
          </a:p>
          <a:p>
            <a:pPr marL="0" indent="0">
              <a:buFont typeface="Arial" panose="020B0604020202020204" pitchFamily="34" charset="0"/>
              <a:buNone/>
            </a:pPr>
            <a:r>
              <a:rPr kumimoji="1" lang="zh-TW" altLang="en-US" dirty="0"/>
              <a:t>計算出車輛間距離，指數分布模型的碰撞機率風險</a:t>
            </a:r>
            <a:r>
              <a:rPr kumimoji="1" lang="en-US" altLang="zh-TW" dirty="0"/>
              <a:t>p</a:t>
            </a:r>
            <a:r>
              <a:rPr kumimoji="1" lang="zh-TW" altLang="en-US" dirty="0"/>
              <a:t> 就會等於 </a:t>
            </a:r>
            <a:r>
              <a:rPr kumimoji="1" lang="en-US" altLang="zh-TW" dirty="0"/>
              <a:t>exp</a:t>
            </a:r>
            <a:r>
              <a:rPr kumimoji="1" lang="zh-TW" altLang="en-US" dirty="0"/>
              <a:t>的</a:t>
            </a:r>
            <a:r>
              <a:rPr kumimoji="1" lang="en-US" altLang="zh-TW" dirty="0"/>
              <a:t> –</a:t>
            </a:r>
            <a:r>
              <a:rPr kumimoji="1" lang="en-US" altLang="zh-TW" dirty="0" err="1"/>
              <a:t>lamda</a:t>
            </a:r>
            <a:r>
              <a:rPr kumimoji="1" lang="en-US" altLang="zh-TW" dirty="0"/>
              <a:t> </a:t>
            </a:r>
            <a:r>
              <a:rPr kumimoji="1" lang="zh-TW" altLang="en-US" dirty="0"/>
              <a:t>呈上車輛間距離次方，當車輛發生碰撞</a:t>
            </a:r>
            <a:endParaRPr kumimoji="1" lang="en-US" altLang="zh-TW" dirty="0"/>
          </a:p>
          <a:p>
            <a:pPr marL="0" indent="0">
              <a:buFont typeface="Arial" panose="020B0604020202020204" pitchFamily="34" charset="0"/>
              <a:buNone/>
            </a:pPr>
            <a:r>
              <a:rPr kumimoji="1" lang="zh-TW" altLang="en-US" dirty="0"/>
              <a:t>碰撞風險就會為</a:t>
            </a:r>
            <a:r>
              <a:rPr kumimoji="1" lang="en-US" altLang="zh-TW" dirty="0"/>
              <a:t>1</a:t>
            </a:r>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171450" indent="-171450">
              <a:buFont typeface="Arial" panose="020B0604020202020204" pitchFamily="34" charset="0"/>
              <a:buChar char="•"/>
            </a:pP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442806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在指數分布模型，不論任何方向與車輛碰撞邊界距離相同風險皆相同</a:t>
            </a:r>
            <a:endParaRPr lang="en-US" altLang="zh-TW" dirty="0"/>
          </a:p>
          <a:p>
            <a:endParaRPr lang="en-US" altLang="zh-TW" dirty="0"/>
          </a:p>
          <a:p>
            <a:r>
              <a:rPr lang="zh-TW" altLang="en-US" dirty="0"/>
              <a:t>然而相同距離，在車輛行駛方向上障礙物，駕駛會感受到較大的碰撞可能性，因此駕駛對車輛朝向的敏感度會較高，在較遠距離就會感受到危險</a:t>
            </a:r>
            <a:endParaRPr lang="en-US" altLang="zh-TW" dirty="0"/>
          </a:p>
          <a:p>
            <a:endParaRPr lang="en-US" altLang="zh-TW" dirty="0"/>
          </a:p>
          <a:p>
            <a:r>
              <a:rPr lang="zh-TW" altLang="en-US" dirty="0"/>
              <a:t>因此本研究使用的碰撞風險評估方法根據與車輛朝向夾角改變指數分布中的 </a:t>
            </a:r>
            <a:r>
              <a:rPr lang="en-US" altLang="zh-TW" dirty="0"/>
              <a:t>lambda</a:t>
            </a:r>
            <a:r>
              <a:rPr lang="zh-TW" altLang="en-US" dirty="0"/>
              <a:t>直，車輛朝向為</a:t>
            </a:r>
            <a:r>
              <a:rPr lang="en-US" altLang="zh-TW" dirty="0"/>
              <a:t>lambda longitudinal</a:t>
            </a:r>
          </a:p>
          <a:p>
            <a:endParaRPr lang="en-US" altLang="zh-TW" dirty="0"/>
          </a:p>
          <a:p>
            <a:r>
              <a:rPr lang="zh-TW" altLang="en-US" dirty="0"/>
              <a:t>與車輛朝向垂直的車輛側向為 </a:t>
            </a:r>
            <a:r>
              <a:rPr lang="en-US" altLang="zh-TW" dirty="0"/>
              <a:t>lambda lateral</a:t>
            </a:r>
            <a:r>
              <a:rPr lang="zh-TW" altLang="en-US" dirty="0"/>
              <a:t>， 在駕駛可以接受的指數風險為 </a:t>
            </a:r>
            <a:r>
              <a:rPr lang="en-US" altLang="zh-TW" dirty="0" err="1"/>
              <a:t>pacceptable</a:t>
            </a:r>
            <a:r>
              <a:rPr lang="zh-TW" altLang="en-US" dirty="0"/>
              <a:t>的情況下</a:t>
            </a:r>
            <a:endParaRPr lang="en-US" altLang="zh-TW" dirty="0"/>
          </a:p>
          <a:p>
            <a:endParaRPr lang="en-US" altLang="zh-TW" dirty="0"/>
          </a:p>
          <a:p>
            <a:r>
              <a:rPr lang="zh-TW" altLang="en-US" dirty="0"/>
              <a:t>駕駛可接受的距離如下圖所示</a:t>
            </a:r>
            <a:endParaRPr lang="en-US" altLang="zh-TW" dirty="0"/>
          </a:p>
          <a:p>
            <a:r>
              <a:rPr lang="zh-TW" altLang="en-US" dirty="0"/>
              <a:t> 橘色為原始指數分布模型 </a:t>
            </a:r>
            <a:r>
              <a:rPr lang="en-US" altLang="zh-TW" dirty="0"/>
              <a:t>lambda </a:t>
            </a:r>
            <a:r>
              <a:rPr lang="zh-TW" altLang="en-US" dirty="0"/>
              <a:t>皆為 </a:t>
            </a:r>
            <a:r>
              <a:rPr lang="en-US" altLang="zh-TW" dirty="0"/>
              <a:t>lambda lateral</a:t>
            </a:r>
            <a:r>
              <a:rPr lang="zh-TW" altLang="en-US" dirty="0"/>
              <a:t> </a:t>
            </a:r>
            <a:endParaRPr lang="en-US" altLang="zh-TW" dirty="0"/>
          </a:p>
          <a:p>
            <a:r>
              <a:rPr lang="zh-TW" altLang="en-US" dirty="0"/>
              <a:t>綠色為改變後車輛朝向為 </a:t>
            </a:r>
            <a:r>
              <a:rPr lang="en-US" altLang="zh-TW" dirty="0"/>
              <a:t>lambda </a:t>
            </a:r>
            <a:r>
              <a:rPr lang="en-US" altLang="zh-TW" dirty="0" err="1"/>
              <a:t>longitutinal</a:t>
            </a:r>
            <a:r>
              <a:rPr lang="en-US" altLang="zh-TW" dirty="0"/>
              <a:t> </a:t>
            </a:r>
            <a:r>
              <a:rPr lang="zh-TW" altLang="en-US" dirty="0"/>
              <a:t>側向 </a:t>
            </a:r>
            <a:r>
              <a:rPr lang="en-US" altLang="zh-TW" dirty="0"/>
              <a:t>lambda lateral </a:t>
            </a:r>
            <a:r>
              <a:rPr lang="zh-TW" altLang="en-US" dirty="0"/>
              <a:t>的結果</a:t>
            </a:r>
            <a:endParaRPr lang="en-US" altLang="zh-TW" dirty="0"/>
          </a:p>
          <a:p>
            <a:r>
              <a:rPr lang="zh-TW" altLang="en-US" dirty="0"/>
              <a:t>可以看到在駕駛前進方向能在更遠的地方感受到風險</a:t>
            </a:r>
            <a:endParaRPr lang="en-US" altLang="zh-TW" dirty="0"/>
          </a:p>
          <a:p>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31768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i="0" dirty="0"/>
              <a:t>接下來介紹本研究使用的車輛模型，以確保根據碰撞風險進行迴避時符合車輛可操作的行為</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腳踏車模型是被廣泛使用的車輛模型，他假設車輛偏滑角為</a:t>
            </a:r>
            <a:r>
              <a:rPr kumimoji="1" lang="en-US" altLang="zh-TW" i="0" dirty="0"/>
              <a:t>0</a:t>
            </a:r>
            <a:r>
              <a:rPr kumimoji="1" lang="zh-TW" altLang="en-US" i="0" dirty="0"/>
              <a:t>，也就是前輪朝向與車輛行駛方向相同後</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將兩個前輪及兩個後輪分別合併為一個輪胎後以軸距</a:t>
            </a:r>
            <a:r>
              <a:rPr kumimoji="1" lang="en-US" altLang="zh-TW" i="0" dirty="0"/>
              <a:t>L </a:t>
            </a:r>
            <a:r>
              <a:rPr kumimoji="1" lang="zh-TW" altLang="en-US" i="0" dirty="0"/>
              <a:t>相連 如左圖所示</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此時的車輛狀態</a:t>
            </a:r>
            <a:r>
              <a:rPr kumimoji="1" lang="en-US" altLang="zh-TW" i="0" dirty="0" err="1"/>
              <a:t>st</a:t>
            </a:r>
            <a:r>
              <a:rPr kumimoji="1" lang="zh-TW" altLang="en-US" i="0" dirty="0"/>
              <a:t> 以車輛後輪的 </a:t>
            </a:r>
            <a:r>
              <a:rPr kumimoji="1" lang="en-US" altLang="zh-TW" i="0" dirty="0"/>
              <a:t>x</a:t>
            </a:r>
            <a:r>
              <a:rPr kumimoji="1" lang="zh-TW" altLang="en-US" i="0" dirty="0"/>
              <a:t>座標</a:t>
            </a:r>
            <a:r>
              <a:rPr kumimoji="1" lang="en-US" altLang="zh-TW" i="0" dirty="0"/>
              <a:t> ,y</a:t>
            </a:r>
            <a:r>
              <a:rPr kumimoji="1" lang="zh-TW" altLang="en-US" i="0" dirty="0"/>
              <a:t>座標及</a:t>
            </a:r>
            <a:r>
              <a:rPr kumimoji="1" lang="en-US" altLang="zh-TW" i="0" dirty="0"/>
              <a:t> </a:t>
            </a:r>
            <a:r>
              <a:rPr kumimoji="1" lang="zh-TW" altLang="en-US" i="0" dirty="0"/>
              <a:t>車輛後輪的速度</a:t>
            </a:r>
            <a:r>
              <a:rPr kumimoji="1" lang="en-US" altLang="zh-TW" i="0" dirty="0"/>
              <a:t>v</a:t>
            </a:r>
            <a:r>
              <a:rPr kumimoji="1" lang="zh-TW" altLang="en-US" i="0" dirty="0"/>
              <a:t>與車輛後輪朝向 </a:t>
            </a:r>
            <a:r>
              <a:rPr kumimoji="1" lang="en-US" altLang="zh-TW" i="0" dirty="0"/>
              <a:t>theta</a:t>
            </a:r>
            <a:r>
              <a:rPr kumimoji="1" lang="zh-TW" altLang="en-US" i="0" dirty="0"/>
              <a:t>組成</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車輛的控制命令為後輪加速度</a:t>
            </a:r>
            <a:r>
              <a:rPr kumimoji="1" lang="en-US" altLang="zh-TW" i="0" dirty="0"/>
              <a:t>a</a:t>
            </a:r>
            <a:r>
              <a:rPr kumimoji="1" lang="zh-TW" altLang="en-US" i="0" dirty="0"/>
              <a:t>及前輪轉角</a:t>
            </a:r>
            <a:r>
              <a:rPr kumimoji="1" lang="en-US" altLang="zh-TW" i="0" dirty="0"/>
              <a:t>delta </a:t>
            </a:r>
            <a:r>
              <a:rPr kumimoji="1" lang="zh-TW" altLang="en-US" i="0" dirty="0"/>
              <a:t>組成</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當車輛施加前輪轉角進行轉彎如左圖所示</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透過垂直前輪及垂直後輪的延伸線焦點為車輛的瞬時旋轉中心 </a:t>
            </a:r>
            <a:r>
              <a:rPr kumimoji="1" lang="en-US" altLang="zh-TW" i="0" dirty="0"/>
              <a:t>ICR</a:t>
            </a:r>
            <a:r>
              <a:rPr kumimoji="1" lang="zh-TW" altLang="en-US" i="0" dirty="0"/>
              <a:t>後，此時後輪的迴轉半徑為</a:t>
            </a:r>
            <a:r>
              <a:rPr kumimoji="1" lang="en-US" altLang="zh-TW" i="0" dirty="0"/>
              <a:t>R</a:t>
            </a:r>
            <a:r>
              <a:rPr kumimoji="1" lang="zh-TW" altLang="en-US" i="0" dirty="0"/>
              <a:t>，</a:t>
            </a:r>
            <a:endParaRPr kumimoji="1" lang="en-US" altLang="zh-TW" i="0" dirty="0"/>
          </a:p>
          <a:p>
            <a:pPr marL="0" indent="0">
              <a:buFont typeface="Arial" panose="020B0604020202020204" pitchFamily="34" charset="0"/>
              <a:buNone/>
            </a:pPr>
            <a:r>
              <a:rPr kumimoji="1" lang="en-US" altLang="zh-TW" i="0" dirty="0"/>
              <a:t>V = R </a:t>
            </a:r>
            <a:r>
              <a:rPr kumimoji="1" lang="zh-TW" altLang="en-US" i="0" dirty="0"/>
              <a:t>* </a:t>
            </a:r>
            <a:r>
              <a:rPr kumimoji="1" lang="en-US" altLang="zh-TW" i="0" dirty="0"/>
              <a:t>omega</a:t>
            </a:r>
            <a:r>
              <a:rPr kumimoji="1" lang="zh-TW" altLang="en-US" i="0" dirty="0"/>
              <a:t>可以推出後輪的角速度，其中</a:t>
            </a:r>
            <a:r>
              <a:rPr kumimoji="1" lang="en-US" altLang="zh-TW" i="0" dirty="0"/>
              <a:t>V</a:t>
            </a:r>
            <a:r>
              <a:rPr kumimoji="1" lang="zh-TW" altLang="en-US" i="0" dirty="0"/>
              <a:t>是已知，後輪及前輪延伸線的夾角與車輛前輪轉角相同為</a:t>
            </a:r>
            <a:r>
              <a:rPr kumimoji="1" lang="en-US" altLang="zh-TW" i="0" dirty="0"/>
              <a:t>delta</a:t>
            </a:r>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en-US" altLang="zh-TW" i="0" dirty="0"/>
              <a:t>Tangent delta </a:t>
            </a:r>
            <a:r>
              <a:rPr kumimoji="1" lang="zh-TW" altLang="en-US" i="0" dirty="0"/>
              <a:t>就會等於 </a:t>
            </a:r>
            <a:r>
              <a:rPr kumimoji="1" lang="en-US" altLang="zh-TW" i="0" dirty="0"/>
              <a:t>L</a:t>
            </a:r>
            <a:r>
              <a:rPr kumimoji="1" lang="zh-TW" altLang="en-US" i="0" dirty="0"/>
              <a:t>除以</a:t>
            </a:r>
            <a:r>
              <a:rPr kumimoji="1" lang="en-US" altLang="zh-TW" i="0" dirty="0"/>
              <a:t>R</a:t>
            </a:r>
            <a:r>
              <a:rPr kumimoji="1" lang="zh-TW" altLang="en-US" i="0" dirty="0"/>
              <a:t>所以後輪的旋轉半徑等於 </a:t>
            </a:r>
            <a:r>
              <a:rPr kumimoji="1" lang="en-US" altLang="zh-TW" i="0" dirty="0"/>
              <a:t>tangent delta </a:t>
            </a:r>
            <a:r>
              <a:rPr kumimoji="1" lang="zh-TW" altLang="en-US" i="0" dirty="0"/>
              <a:t>除以Ｌ</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因此車輛狀態的微分中，ｘ微分為　</a:t>
            </a:r>
            <a:r>
              <a:rPr kumimoji="1" lang="en-US" altLang="zh-TW" i="0" dirty="0"/>
              <a:t>V Cosine theta</a:t>
            </a:r>
          </a:p>
          <a:p>
            <a:pPr marL="0" indent="0">
              <a:buFont typeface="Arial" panose="020B0604020202020204" pitchFamily="34" charset="0"/>
              <a:buNone/>
            </a:pPr>
            <a:r>
              <a:rPr kumimoji="1" lang="en-US" altLang="zh-TW" i="0" dirty="0"/>
              <a:t>Y </a:t>
            </a:r>
            <a:r>
              <a:rPr kumimoji="1" lang="zh-TW" altLang="en-US" i="0" dirty="0"/>
              <a:t>微分分為 </a:t>
            </a:r>
            <a:r>
              <a:rPr kumimoji="1" lang="en-US" altLang="zh-TW" i="0" dirty="0"/>
              <a:t>V sine theta </a:t>
            </a:r>
          </a:p>
          <a:p>
            <a:pPr marL="0" indent="0">
              <a:buFont typeface="Arial" panose="020B0604020202020204" pitchFamily="34" charset="0"/>
              <a:buNone/>
            </a:pPr>
            <a:r>
              <a:rPr kumimoji="1" lang="zh-TW" altLang="en-US" i="0" dirty="0"/>
              <a:t>速度微分為加速度</a:t>
            </a:r>
            <a:r>
              <a:rPr kumimoji="1" lang="en-US" altLang="zh-TW" i="0" dirty="0"/>
              <a:t>A</a:t>
            </a:r>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角度微分為速度</a:t>
            </a:r>
            <a:r>
              <a:rPr kumimoji="1" lang="en-US" altLang="zh-TW" i="0" dirty="0"/>
              <a:t>V</a:t>
            </a:r>
            <a:r>
              <a:rPr kumimoji="1" lang="zh-TW" altLang="en-US" i="0" dirty="0"/>
              <a:t>除以迴轉半徑</a:t>
            </a:r>
            <a:r>
              <a:rPr kumimoji="1" lang="en-US" altLang="zh-TW" i="0" dirty="0"/>
              <a:t>R</a:t>
            </a:r>
            <a:r>
              <a:rPr kumimoji="1" lang="zh-TW" altLang="en-US" i="0" dirty="0"/>
              <a:t> 等於 </a:t>
            </a:r>
            <a:r>
              <a:rPr kumimoji="1" lang="en-US" altLang="zh-TW" i="0" dirty="0"/>
              <a:t>v tangent delta </a:t>
            </a:r>
            <a:r>
              <a:rPr kumimoji="1" lang="zh-TW" altLang="en-US" i="0" dirty="0"/>
              <a:t>處以</a:t>
            </a:r>
            <a:r>
              <a:rPr kumimoji="1" lang="en-US" altLang="zh-TW" i="0" dirty="0"/>
              <a:t>L</a:t>
            </a:r>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車輛下時間的狀態就可以透過當前狀態 加上 車輛狀態微分乘上 時間間隔 計算</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75128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pic>
        <p:nvPicPr>
          <p:cNvPr id="11" name="圖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10" name="圖片 9"/>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5"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pic>
        <p:nvPicPr>
          <p:cNvPr id="9" name="圖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4" name="圖片 3"/>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3" name="Subtitle 2"/>
          <p:cNvSpPr>
            <a:spLocks noGrp="1"/>
          </p:cNvSpPr>
          <p:nvPr>
            <p:ph type="subTitle" idx="1"/>
          </p:nvPr>
        </p:nvSpPr>
        <p:spPr>
          <a:xfrm>
            <a:off x="1143000" y="425518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0" y="-17967"/>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254535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228600" y="16328"/>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339618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pic>
        <p:nvPicPr>
          <p:cNvPr id="5"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11" name="Title 1"/>
          <p:cNvSpPr>
            <a:spLocks noGrp="1"/>
          </p:cNvSpPr>
          <p:nvPr>
            <p:ph type="title"/>
          </p:nvPr>
        </p:nvSpPr>
        <p:spPr>
          <a:xfrm>
            <a:off x="628650" y="256628"/>
            <a:ext cx="7886700" cy="884349"/>
          </a:xfrm>
        </p:spPr>
        <p:txBody>
          <a:bodyPr>
            <a:normAutofit/>
          </a:bodyPr>
          <a:lstStyle>
            <a:lvl1pPr algn="ctr">
              <a:defRPr sz="3600" b="1">
                <a:solidFill>
                  <a:schemeClr val="tx1"/>
                </a:solidFill>
                <a:latin typeface="+mj-lt"/>
                <a:ea typeface="+mj-ea"/>
              </a:defRPr>
            </a:lvl1pPr>
          </a:lstStyle>
          <a:p>
            <a:r>
              <a:rPr lang="en-US" altLang="zh-TW"/>
              <a:t>Click to edit Master 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2806117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409028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6"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4"/>
          <a:stretch/>
        </p:blipFill>
        <p:spPr>
          <a:xfrm>
            <a:off x="0" y="1845123"/>
            <a:ext cx="9144000" cy="3086099"/>
          </a:xfrm>
          <a:prstGeom prst="rect">
            <a:avLst/>
          </a:prstGeom>
        </p:spPr>
      </p:pic>
      <p:sp>
        <p:nvSpPr>
          <p:cNvPr id="7" name="Title 1"/>
          <p:cNvSpPr>
            <a:spLocks noGrp="1"/>
          </p:cNvSpPr>
          <p:nvPr>
            <p:ph type="ctrTitle" idx="4294967295"/>
          </p:nvPr>
        </p:nvSpPr>
        <p:spPr>
          <a:xfrm>
            <a:off x="685800" y="2602819"/>
            <a:ext cx="7772400" cy="1682750"/>
          </a:xfrm>
        </p:spPr>
        <p:txBody>
          <a:bodyPr anchor="ctr">
            <a:noAutofit/>
          </a:bodyPr>
          <a:lstStyle>
            <a:lvl1pPr marL="0" indent="0">
              <a:buFont typeface="Arial" panose="020B0604020202020204" pitchFamily="34" charset="0"/>
              <a:buNone/>
              <a:defRPr>
                <a:latin typeface="+mj-ea"/>
                <a:ea typeface="+mj-ea"/>
              </a:defRPr>
            </a:lvl1pPr>
          </a:lstStyle>
          <a:p>
            <a:pPr algn="ctr"/>
            <a:endParaRPr lang="zh-TW" altLang="en-US" sz="3600" b="1">
              <a:solidFill>
                <a:schemeClr val="bg1"/>
              </a:solidFill>
            </a:endParaRPr>
          </a:p>
        </p:txBody>
      </p:sp>
      <p:sp>
        <p:nvSpPr>
          <p:cNvPr id="8" name="副標題 9"/>
          <p:cNvSpPr>
            <a:spLocks noGrp="1"/>
          </p:cNvSpPr>
          <p:nvPr>
            <p:ph type="subTitle" idx="4294967295"/>
          </p:nvPr>
        </p:nvSpPr>
        <p:spPr>
          <a:xfrm>
            <a:off x="1143000" y="5282293"/>
            <a:ext cx="6858000" cy="1134382"/>
          </a:xfrm>
        </p:spPr>
        <p:txBody>
          <a:bodyPr>
            <a:normAutofit/>
          </a:bodyPr>
          <a:lstStyle>
            <a:lvl1pPr marL="0" indent="0" algn="ctr">
              <a:defRPr/>
            </a:lvl1pPr>
          </a:lstStyle>
          <a:p>
            <a:pPr marL="0" indent="0" algn="ctr">
              <a:buNone/>
            </a:pPr>
            <a:endParaRPr lang="zh-TW" altLang="en-US" sz="2400">
              <a:latin typeface="+mj-lt"/>
              <a:ea typeface="+mj-ea"/>
            </a:endParaRPr>
          </a:p>
        </p:txBody>
      </p:sp>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073" t="952" r="1160" b="76785"/>
          <a:stretch/>
        </p:blipFill>
        <p:spPr>
          <a:xfrm>
            <a:off x="97971" y="65313"/>
            <a:ext cx="8939894" cy="1526723"/>
          </a:xfrm>
          <a:prstGeom prst="rect">
            <a:avLst/>
          </a:prstGeom>
        </p:spPr>
      </p:pic>
    </p:spTree>
    <p:extLst>
      <p:ext uri="{BB962C8B-B14F-4D97-AF65-F5344CB8AC3E}">
        <p14:creationId xmlns:p14="http://schemas.microsoft.com/office/powerpoint/2010/main" val="3259595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1279225127"/>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2" r:id="rId3"/>
    <p:sldLayoutId id="2147483670" r:id="rId4"/>
    <p:sldLayoutId id="2147483666" r:id="rId5"/>
    <p:sldLayoutId id="2147483667" r:id="rId6"/>
    <p:sldLayoutId id="214748366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4.xml"/><Relationship Id="rId7" Type="http://schemas.openxmlformats.org/officeDocument/2006/relationships/image" Target="../media/image46.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emf"/><Relationship Id="rId5" Type="http://schemas.openxmlformats.org/officeDocument/2006/relationships/image" Target="../media/image4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490.png"/><Relationship Id="rId4" Type="http://schemas.openxmlformats.org/officeDocument/2006/relationships/image" Target="../media/image480.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6.png"/><Relationship Id="rId5" Type="http://schemas.openxmlformats.org/officeDocument/2006/relationships/image" Target="../media/image5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slideLayout" Target="../slideLayouts/slideLayout4.xml"/><Relationship Id="rId7" Type="http://schemas.openxmlformats.org/officeDocument/2006/relationships/image" Target="../media/image6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2.png"/><Relationship Id="rId5" Type="http://schemas.openxmlformats.org/officeDocument/2006/relationships/image" Target="../media/image60.png"/><Relationship Id="rId4" Type="http://schemas.openxmlformats.org/officeDocument/2006/relationships/notesSlide" Target="../notesSlides/notesSlide21.xml"/><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5.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6.png"/><Relationship Id="rId5" Type="http://schemas.openxmlformats.org/officeDocument/2006/relationships/image" Target="../media/image6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microsoft.com/office/2007/relationships/media" Target="../media/media6.mp4"/><Relationship Id="rId7"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70.png"/><Relationship Id="rId5" Type="http://schemas.microsoft.com/office/2007/relationships/media" Target="../media/media7.mp4"/><Relationship Id="rId10" Type="http://schemas.openxmlformats.org/officeDocument/2006/relationships/image" Target="../media/image69.png"/><Relationship Id="rId4" Type="http://schemas.openxmlformats.org/officeDocument/2006/relationships/video" Target="../media/media6.mp4"/><Relationship Id="rId9" Type="http://schemas.openxmlformats.org/officeDocument/2006/relationships/image" Target="../media/image67.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3" Type="http://schemas.microsoft.com/office/2007/relationships/media" Target="../media/media9.mp4"/><Relationship Id="rId7"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video" Target="../media/media10.mp4"/><Relationship Id="rId5" Type="http://schemas.microsoft.com/office/2007/relationships/media" Target="../media/media10.mp4"/><Relationship Id="rId10" Type="http://schemas.openxmlformats.org/officeDocument/2006/relationships/image" Target="../media/image73.png"/><Relationship Id="rId4" Type="http://schemas.openxmlformats.org/officeDocument/2006/relationships/video" Target="../media/media9.mp4"/><Relationship Id="rId9"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75.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sz="2400" b="1" dirty="0">
                <a:solidFill>
                  <a:schemeClr val="bg1"/>
                </a:solidFill>
                <a:latin typeface="Arial"/>
                <a:ea typeface="微軟正黑體"/>
                <a:cs typeface="Arial"/>
              </a:rPr>
              <a:t>基於</a:t>
            </a:r>
            <a:r>
              <a:rPr lang="zh-TW" sz="2400" b="1" dirty="0">
                <a:solidFill>
                  <a:schemeClr val="bg1"/>
                </a:solidFill>
                <a:ea typeface="+mj-lt"/>
                <a:cs typeface="+mj-lt"/>
              </a:rPr>
              <a:t>指數分佈模型的車輛碰撞風險評估改進與應用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 sz="2400" dirty="0">
                <a:solidFill>
                  <a:schemeClr val="bg1"/>
                </a:solidFill>
                <a:ea typeface="+mj-lt"/>
                <a:cs typeface="+mj-lt"/>
              </a:rPr>
              <a:t>Improvement and Application of Vehicle Crash Risk Assessment Based on Exponential Distribution Model</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ea typeface="+mj-lt"/>
                <a:cs typeface="+mj-lt"/>
              </a:rPr>
              <a:t>柯琮祐</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1800" dirty="0">
                <a:latin typeface="+mj-ea"/>
                <a:cs typeface="Times New Roman" panose="02020603050405020304" pitchFamily="18" charset="0"/>
              </a:rPr>
            </a:br>
            <a:r>
              <a:rPr lang="en-US" altLang="zh-TW" sz="1800" dirty="0">
                <a:latin typeface="+mj-ea"/>
                <a:cs typeface="Times New Roman"/>
              </a:rPr>
              <a:t>2024/07/29</a:t>
            </a: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2274635752"/>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70CD9853-01EC-9E20-EF43-39DBEEFB96A8}"/>
              </a:ext>
            </a:extLst>
          </p:cNvPr>
          <p:cNvSpPr>
            <a:spLocks noGrp="1"/>
          </p:cNvSpPr>
          <p:nvPr>
            <p:ph type="sldNum" sz="quarter" idx="12"/>
          </p:nvPr>
        </p:nvSpPr>
        <p:spPr/>
        <p:txBody>
          <a:bodyPr/>
          <a:lstStyle/>
          <a:p>
            <a:fld id="{6D77D3CB-5987-4045-A9DE-313BCFC794EF}" type="slidenum">
              <a:rPr lang="zh-TW" altLang="en-US" smtClean="0"/>
              <a:pPr/>
              <a:t>10</a:t>
            </a:fld>
            <a:endParaRPr lang="zh-TW" altLang="en-US"/>
          </a:p>
        </p:txBody>
      </p:sp>
      <p:sp>
        <p:nvSpPr>
          <p:cNvPr id="4" name="標題 3"/>
          <p:cNvSpPr>
            <a:spLocks noGrp="1"/>
          </p:cNvSpPr>
          <p:nvPr>
            <p:ph type="title"/>
          </p:nvPr>
        </p:nvSpPr>
        <p:spPr/>
        <p:txBody>
          <a:bodyPr>
            <a:normAutofit/>
          </a:bodyPr>
          <a:lstStyle/>
          <a:p>
            <a:pPr algn="l"/>
            <a:r>
              <a:rPr lang="zh-TW" sz="2400" dirty="0">
                <a:ea typeface="+mj-lt"/>
                <a:cs typeface="+mj-lt"/>
              </a:rPr>
              <a:t>駕駛碰撞風險</a:t>
            </a:r>
            <a:r>
              <a:rPr lang="zh-TW" altLang="en-US" sz="2400" dirty="0">
                <a:ea typeface="+mj-lt"/>
                <a:cs typeface="+mj-lt"/>
              </a:rPr>
              <a:t>迴</a:t>
            </a:r>
            <a:r>
              <a:rPr lang="zh-TW" sz="2400" dirty="0">
                <a:ea typeface="+mj-lt"/>
                <a:cs typeface="+mj-lt"/>
              </a:rPr>
              <a:t>避</a:t>
            </a:r>
            <a:r>
              <a:rPr lang="en-US" altLang="zh-TW" sz="2400" dirty="0">
                <a:ea typeface="+mj-lt"/>
                <a:cs typeface="+mj-lt"/>
              </a:rPr>
              <a:t>:</a:t>
            </a:r>
            <a:r>
              <a:rPr lang="en-US" altLang="zh-TW" sz="2400" dirty="0" err="1">
                <a:ea typeface="+mj-lt"/>
                <a:cs typeface="+mj-lt"/>
              </a:rPr>
              <a:t>最佳化</a:t>
            </a:r>
            <a:endParaRPr lang="zh-TW" altLang="en-US" sz="2400" dirty="0" err="1">
              <a:cs typeface="Arial"/>
            </a:endParaRP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7" name="圖片 6">
            <a:extLst>
              <a:ext uri="{FF2B5EF4-FFF2-40B4-BE49-F238E27FC236}">
                <a16:creationId xmlns:a16="http://schemas.microsoft.com/office/drawing/2014/main" id="{9F7BC08A-3E42-47CF-8629-3DDFF6657AFB}"/>
              </a:ext>
            </a:extLst>
          </p:cNvPr>
          <p:cNvPicPr>
            <a:picLocks noChangeAspect="1"/>
          </p:cNvPicPr>
          <p:nvPr/>
        </p:nvPicPr>
        <p:blipFill>
          <a:blip r:embed="rId3"/>
          <a:stretch>
            <a:fillRect/>
          </a:stretch>
        </p:blipFill>
        <p:spPr>
          <a:xfrm>
            <a:off x="582889" y="1610888"/>
            <a:ext cx="2495550" cy="2704009"/>
          </a:xfrm>
          <a:prstGeom prst="rect">
            <a:avLst/>
          </a:prstGeom>
        </p:spPr>
      </p:pic>
      <p:sp>
        <p:nvSpPr>
          <p:cNvPr id="10" name="文字方塊 9">
            <a:extLst>
              <a:ext uri="{FF2B5EF4-FFF2-40B4-BE49-F238E27FC236}">
                <a16:creationId xmlns:a16="http://schemas.microsoft.com/office/drawing/2014/main" id="{4EB7311A-73D0-4753-B23E-A1F07A068B4A}"/>
              </a:ext>
            </a:extLst>
          </p:cNvPr>
          <p:cNvSpPr txBox="1"/>
          <p:nvPr/>
        </p:nvSpPr>
        <p:spPr>
          <a:xfrm>
            <a:off x="99186" y="4604655"/>
            <a:ext cx="3635987" cy="1200329"/>
          </a:xfrm>
          <a:prstGeom prst="rect">
            <a:avLst/>
          </a:prstGeom>
          <a:noFill/>
        </p:spPr>
        <p:txBody>
          <a:bodyPr wrap="square" rtlCol="0">
            <a:spAutoFit/>
          </a:bodyPr>
          <a:lstStyle/>
          <a:p>
            <a:r>
              <a:rPr lang="zh-TW" altLang="en-US" b="1" dirty="0">
                <a:latin typeface="+mj-ea"/>
                <a:ea typeface="+mj-ea"/>
              </a:rPr>
              <a:t>在確保駕駛受到風險小於可接受風險限制下，找到滿足車輛模型及性能且與最佳路徑相差最小的車輛下時間段狀態及輸入之控制命令</a:t>
            </a:r>
            <a:endParaRPr lang="en-US" altLang="zh-TW" b="1" dirty="0">
              <a:latin typeface="+mj-ea"/>
              <a:ea typeface="+mj-ea"/>
            </a:endParaRPr>
          </a:p>
        </p:txBody>
      </p:sp>
      <p:pic>
        <p:nvPicPr>
          <p:cNvPr id="15" name="圖片 14">
            <a:extLst>
              <a:ext uri="{FF2B5EF4-FFF2-40B4-BE49-F238E27FC236}">
                <a16:creationId xmlns:a16="http://schemas.microsoft.com/office/drawing/2014/main" id="{E634B20B-371F-4EAB-A0E3-F0BC883E7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950" y="4033264"/>
            <a:ext cx="4371890" cy="2237707"/>
          </a:xfrm>
          <a:prstGeom prst="rect">
            <a:avLst/>
          </a:prstGeom>
        </p:spPr>
      </p:pic>
      <p:sp>
        <p:nvSpPr>
          <p:cNvPr id="18" name="文字方塊 17">
            <a:extLst>
              <a:ext uri="{FF2B5EF4-FFF2-40B4-BE49-F238E27FC236}">
                <a16:creationId xmlns:a16="http://schemas.microsoft.com/office/drawing/2014/main" id="{679A48C4-FE9B-40DB-947D-71E64F3E9972}"/>
              </a:ext>
            </a:extLst>
          </p:cNvPr>
          <p:cNvSpPr txBox="1"/>
          <p:nvPr/>
        </p:nvSpPr>
        <p:spPr>
          <a:xfrm>
            <a:off x="283399" y="1138568"/>
            <a:ext cx="1633781" cy="369332"/>
          </a:xfrm>
          <a:prstGeom prst="rect">
            <a:avLst/>
          </a:prstGeom>
          <a:noFill/>
        </p:spPr>
        <p:txBody>
          <a:bodyPr wrap="none" rtlCol="0">
            <a:spAutoFit/>
          </a:bodyPr>
          <a:lstStyle/>
          <a:p>
            <a:r>
              <a:rPr lang="zh-TW" altLang="en-US" b="1" dirty="0">
                <a:latin typeface="+mj-ea"/>
                <a:ea typeface="+mj-ea"/>
              </a:rPr>
              <a:t>最佳化方程式</a:t>
            </a:r>
            <a:r>
              <a:rPr lang="en-US" altLang="zh-TW" b="1" dirty="0"/>
              <a:t>:</a:t>
            </a:r>
            <a:endParaRPr lang="zh-TW" altLang="en-US" b="1" dirty="0"/>
          </a:p>
        </p:txBody>
      </p:sp>
      <p:pic>
        <p:nvPicPr>
          <p:cNvPr id="20" name="圖片 19">
            <a:extLst>
              <a:ext uri="{FF2B5EF4-FFF2-40B4-BE49-F238E27FC236}">
                <a16:creationId xmlns:a16="http://schemas.microsoft.com/office/drawing/2014/main" id="{B040DDD4-508F-486C-823D-6B46E6B88F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8398" y="992302"/>
            <a:ext cx="5554202" cy="2199684"/>
          </a:xfrm>
          <a:prstGeom prst="rect">
            <a:avLst/>
          </a:prstGeom>
        </p:spPr>
      </p:pic>
    </p:spTree>
    <p:extLst>
      <p:ext uri="{BB962C8B-B14F-4D97-AF65-F5344CB8AC3E}">
        <p14:creationId xmlns:p14="http://schemas.microsoft.com/office/powerpoint/2010/main" val="1064430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5297F9CA-D411-770E-F456-47D9A8AECFED}"/>
              </a:ext>
            </a:extLst>
          </p:cNvPr>
          <p:cNvSpPr>
            <a:spLocks noGrp="1"/>
          </p:cNvSpPr>
          <p:nvPr>
            <p:ph type="sldNum" sz="quarter" idx="12"/>
          </p:nvPr>
        </p:nvSpPr>
        <p:spPr/>
        <p:txBody>
          <a:bodyPr/>
          <a:lstStyle/>
          <a:p>
            <a:fld id="{6D77D3CB-5987-4045-A9DE-313BCFC794EF}" type="slidenum">
              <a:rPr lang="zh-TW" altLang="en-US" smtClean="0"/>
              <a:pPr/>
              <a:t>11</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模擬駕駛行為及模擬假設</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56" name="矩形 55">
            <a:extLst>
              <a:ext uri="{FF2B5EF4-FFF2-40B4-BE49-F238E27FC236}">
                <a16:creationId xmlns:a16="http://schemas.microsoft.com/office/drawing/2014/main" id="{0A0B24ED-1B56-3089-0AF7-0C453C282A51}"/>
              </a:ext>
            </a:extLst>
          </p:cNvPr>
          <p:cNvSpPr/>
          <p:nvPr/>
        </p:nvSpPr>
        <p:spPr>
          <a:xfrm>
            <a:off x="1809094" y="1752843"/>
            <a:ext cx="154989" cy="14913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9BC24061-10E7-4E8C-979E-41D9163DC0AA}"/>
              </a:ext>
            </a:extLst>
          </p:cNvPr>
          <p:cNvSpPr txBox="1"/>
          <p:nvPr/>
        </p:nvSpPr>
        <p:spPr>
          <a:xfrm>
            <a:off x="479695" y="1336403"/>
            <a:ext cx="6195768" cy="4196342"/>
          </a:xfrm>
          <a:prstGeom prst="rect">
            <a:avLst/>
          </a:prstGeom>
          <a:noFill/>
        </p:spPr>
        <p:txBody>
          <a:bodyPr wrap="square" rtlCol="0">
            <a:spAutoFit/>
          </a:bodyPr>
          <a:lstStyle/>
          <a:p>
            <a:pPr>
              <a:lnSpc>
                <a:spcPct val="150000"/>
              </a:lnSpc>
            </a:pPr>
            <a:r>
              <a:rPr lang="zh-TW" altLang="en-US" b="1" dirty="0"/>
              <a:t>模擬假設</a:t>
            </a:r>
            <a:r>
              <a:rPr lang="en-US" altLang="zh-TW" b="1" dirty="0"/>
              <a:t>:</a:t>
            </a:r>
          </a:p>
          <a:p>
            <a:pPr marL="285750" indent="-285750">
              <a:lnSpc>
                <a:spcPct val="150000"/>
              </a:lnSpc>
              <a:buFont typeface="Arial" panose="020B0604020202020204" pitchFamily="34" charset="0"/>
              <a:buChar char="•"/>
            </a:pPr>
            <a:r>
              <a:rPr lang="zh-TW" altLang="en-US" dirty="0"/>
              <a:t>駕駛能精準感測其他車輛狀態，且無視野遮擋</a:t>
            </a:r>
            <a:endParaRPr lang="en-US" altLang="zh-TW" dirty="0"/>
          </a:p>
          <a:p>
            <a:pPr marL="285750" indent="-285750">
              <a:lnSpc>
                <a:spcPct val="150000"/>
              </a:lnSpc>
              <a:buFont typeface="Arial" panose="020B0604020202020204" pitchFamily="34" charset="0"/>
              <a:buChar char="•"/>
            </a:pPr>
            <a:r>
              <a:rPr lang="zh-TW" altLang="en-US" dirty="0"/>
              <a:t>最佳化無解時根據情況施以最大減速度或最大加速度</a:t>
            </a:r>
            <a:endParaRPr lang="en-US" altLang="zh-TW" dirty="0"/>
          </a:p>
          <a:p>
            <a:pPr marL="285750" indent="-285750">
              <a:lnSpc>
                <a:spcPct val="150000"/>
              </a:lnSpc>
              <a:buFont typeface="Arial" panose="020B0604020202020204" pitchFamily="34" charset="0"/>
              <a:buChar char="•"/>
            </a:pPr>
            <a:r>
              <a:rPr lang="zh-TW" altLang="en-US" dirty="0"/>
              <a:t>一般台灣道路</a:t>
            </a:r>
            <a:endParaRPr lang="en-US" altLang="zh-TW" dirty="0"/>
          </a:p>
          <a:p>
            <a:pPr marL="285750" indent="-285750">
              <a:lnSpc>
                <a:spcPct val="150000"/>
              </a:lnSpc>
              <a:buFont typeface="Arial" panose="020B0604020202020204" pitchFamily="34" charset="0"/>
              <a:buChar char="•"/>
            </a:pPr>
            <a:r>
              <a:rPr lang="zh-TW" altLang="en-US" dirty="0"/>
              <a:t>快車道直行車限制</a:t>
            </a:r>
            <a:endParaRPr lang="en-US" altLang="zh-TW" dirty="0"/>
          </a:p>
          <a:p>
            <a:pPr>
              <a:lnSpc>
                <a:spcPct val="150000"/>
              </a:lnSpc>
            </a:pPr>
            <a:endParaRPr lang="en-US" altLang="zh-TW" dirty="0"/>
          </a:p>
          <a:p>
            <a:pPr>
              <a:lnSpc>
                <a:spcPct val="150000"/>
              </a:lnSpc>
            </a:pPr>
            <a:r>
              <a:rPr lang="zh-TW" altLang="en-US" b="1" dirty="0"/>
              <a:t>模擬駕駛行為</a:t>
            </a:r>
            <a:r>
              <a:rPr lang="en-US" altLang="zh-TW" b="1" dirty="0"/>
              <a:t>:</a:t>
            </a:r>
          </a:p>
          <a:p>
            <a:pPr marL="285750" indent="-285750">
              <a:lnSpc>
                <a:spcPct val="150000"/>
              </a:lnSpc>
              <a:buFont typeface="Arial" panose="020B0604020202020204" pitchFamily="34" charset="0"/>
              <a:buChar char="•"/>
            </a:pPr>
            <a:r>
              <a:rPr lang="zh-TW" altLang="en-US" dirty="0"/>
              <a:t>跟車行為</a:t>
            </a:r>
            <a:endParaRPr lang="en-US" altLang="zh-TW" dirty="0"/>
          </a:p>
          <a:p>
            <a:pPr marL="285750" indent="-285750">
              <a:lnSpc>
                <a:spcPct val="150000"/>
              </a:lnSpc>
              <a:buFont typeface="Arial" panose="020B0604020202020204" pitchFamily="34" charset="0"/>
              <a:buChar char="•"/>
            </a:pPr>
            <a:r>
              <a:rPr lang="zh-TW" altLang="en-US" dirty="0"/>
              <a:t>超車行為</a:t>
            </a:r>
            <a:endParaRPr lang="en-US" altLang="zh-TW" dirty="0"/>
          </a:p>
          <a:p>
            <a:pPr marL="285750" indent="-285750">
              <a:lnSpc>
                <a:spcPct val="150000"/>
              </a:lnSpc>
              <a:buFont typeface="Arial" panose="020B0604020202020204" pitchFamily="34" charset="0"/>
              <a:buChar char="•"/>
            </a:pPr>
            <a:r>
              <a:rPr lang="zh-TW" altLang="en-US" dirty="0"/>
              <a:t>無保護左轉行為</a:t>
            </a:r>
          </a:p>
        </p:txBody>
      </p:sp>
      <p:sp>
        <p:nvSpPr>
          <p:cNvPr id="5" name="文字方塊 4">
            <a:extLst>
              <a:ext uri="{FF2B5EF4-FFF2-40B4-BE49-F238E27FC236}">
                <a16:creationId xmlns:a16="http://schemas.microsoft.com/office/drawing/2014/main" id="{F0CDED12-4805-4C58-8BC3-14B85CE0EB7C}"/>
              </a:ext>
            </a:extLst>
          </p:cNvPr>
          <p:cNvSpPr txBox="1"/>
          <p:nvPr/>
        </p:nvSpPr>
        <p:spPr>
          <a:xfrm>
            <a:off x="6675463" y="4672037"/>
            <a:ext cx="1723549" cy="276999"/>
          </a:xfrm>
          <a:prstGeom prst="rect">
            <a:avLst/>
          </a:prstGeom>
          <a:noFill/>
        </p:spPr>
        <p:txBody>
          <a:bodyPr wrap="none" rtlCol="0">
            <a:spAutoFit/>
          </a:bodyPr>
          <a:lstStyle/>
          <a:p>
            <a:r>
              <a:rPr lang="zh-TW" altLang="en-US" sz="1200" dirty="0"/>
              <a:t>快車道直行車限制原因</a:t>
            </a:r>
            <a:endParaRPr lang="en-US" altLang="zh-TW" sz="1200" dirty="0"/>
          </a:p>
        </p:txBody>
      </p:sp>
      <p:pic>
        <p:nvPicPr>
          <p:cNvPr id="7" name="圖片 6">
            <a:extLst>
              <a:ext uri="{FF2B5EF4-FFF2-40B4-BE49-F238E27FC236}">
                <a16:creationId xmlns:a16="http://schemas.microsoft.com/office/drawing/2014/main" id="{338544E4-7366-4DF2-A89B-5E59365F8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625" y="1752843"/>
            <a:ext cx="1414610" cy="2565159"/>
          </a:xfrm>
          <a:prstGeom prst="rect">
            <a:avLst/>
          </a:prstGeom>
        </p:spPr>
      </p:pic>
    </p:spTree>
    <p:extLst>
      <p:ext uri="{BB962C8B-B14F-4D97-AF65-F5344CB8AC3E}">
        <p14:creationId xmlns:p14="http://schemas.microsoft.com/office/powerpoint/2010/main" val="362243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五邊形 13">
            <a:extLst>
              <a:ext uri="{FF2B5EF4-FFF2-40B4-BE49-F238E27FC236}">
                <a16:creationId xmlns:a16="http://schemas.microsoft.com/office/drawing/2014/main" id="{851C501A-11A0-CF73-5893-45EFA3A5799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5" name="五邊形 14">
            <a:extLst>
              <a:ext uri="{FF2B5EF4-FFF2-40B4-BE49-F238E27FC236}">
                <a16:creationId xmlns:a16="http://schemas.microsoft.com/office/drawing/2014/main" id="{0F2767A9-0F4D-779C-A2CA-85C4CD68D850}"/>
              </a:ext>
            </a:extLst>
          </p:cNvPr>
          <p:cNvSpPr/>
          <p:nvPr/>
        </p:nvSpPr>
        <p:spPr>
          <a:xfrm>
            <a:off x="455675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6" name="五邊形 15">
            <a:extLst>
              <a:ext uri="{FF2B5EF4-FFF2-40B4-BE49-F238E27FC236}">
                <a16:creationId xmlns:a16="http://schemas.microsoft.com/office/drawing/2014/main" id="{0824812D-BF6E-3161-9E16-80C64E02ADD7}"/>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7" name="五邊形 16">
            <a:extLst>
              <a:ext uri="{FF2B5EF4-FFF2-40B4-BE49-F238E27FC236}">
                <a16:creationId xmlns:a16="http://schemas.microsoft.com/office/drawing/2014/main" id="{64B4DABB-19A2-12B3-7046-B90C987F0A7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74FCD4F2-5311-5E4C-1837-82C0C8080D12}"/>
              </a:ext>
            </a:extLst>
          </p:cNvPr>
          <p:cNvSpPr>
            <a:spLocks noGrp="1"/>
          </p:cNvSpPr>
          <p:nvPr>
            <p:ph type="sldNum" sz="quarter" idx="12"/>
          </p:nvPr>
        </p:nvSpPr>
        <p:spPr/>
        <p:txBody>
          <a:bodyPr/>
          <a:lstStyle/>
          <a:p>
            <a:fld id="{6D77D3CB-5987-4045-A9DE-313BCFC794EF}" type="slidenum">
              <a:rPr lang="zh-TW" altLang="en-US" smtClean="0"/>
              <a:pPr/>
              <a:t>12</a:t>
            </a:fld>
            <a:endParaRPr lang="zh-TW" altLang="en-US"/>
          </a:p>
        </p:txBody>
      </p:sp>
      <p:sp>
        <p:nvSpPr>
          <p:cNvPr id="7" name="標題 6">
            <a:extLst>
              <a:ext uri="{FF2B5EF4-FFF2-40B4-BE49-F238E27FC236}">
                <a16:creationId xmlns:a16="http://schemas.microsoft.com/office/drawing/2014/main" id="{7FFAB281-5285-2BF2-7614-B2C66597366A}"/>
              </a:ext>
            </a:extLst>
          </p:cNvPr>
          <p:cNvSpPr>
            <a:spLocks noGrp="1"/>
          </p:cNvSpPr>
          <p:nvPr>
            <p:ph type="title"/>
          </p:nvPr>
        </p:nvSpPr>
        <p:spPr/>
        <p:txBody>
          <a:bodyPr/>
          <a:lstStyle/>
          <a:p>
            <a:pPr algn="l"/>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模擬工況設定</a:t>
            </a:r>
            <a:endParaRPr lang="zh-TW" dirty="0">
              <a:cs typeface="Arial"/>
            </a:endParaRPr>
          </a:p>
        </p:txBody>
      </p:sp>
      <p:pic>
        <p:nvPicPr>
          <p:cNvPr id="5" name="圖片 4">
            <a:extLst>
              <a:ext uri="{FF2B5EF4-FFF2-40B4-BE49-F238E27FC236}">
                <a16:creationId xmlns:a16="http://schemas.microsoft.com/office/drawing/2014/main" id="{0BD39308-D614-4A86-B6E2-5B9F01FD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50" y="1119908"/>
            <a:ext cx="2011599" cy="5310620"/>
          </a:xfrm>
          <a:prstGeom prst="rect">
            <a:avLst/>
          </a:prstGeom>
        </p:spPr>
      </p:pic>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2157A0FC-F67B-4AEC-A633-CBAD12B99046}"/>
                  </a:ext>
                </a:extLst>
              </p:cNvPr>
              <p:cNvSpPr txBox="1"/>
              <p:nvPr/>
            </p:nvSpPr>
            <p:spPr>
              <a:xfrm>
                <a:off x="2521934" y="1522531"/>
                <a:ext cx="6686551" cy="5167761"/>
              </a:xfrm>
              <a:prstGeom prst="rect">
                <a:avLst/>
              </a:prstGeom>
              <a:noFill/>
            </p:spPr>
            <p:txBody>
              <a:bodyPr wrap="square" rtlCol="0">
                <a:spAutoFit/>
              </a:bodyPr>
              <a:lstStyle/>
              <a:p>
                <a:r>
                  <a:rPr lang="en-US" altLang="zh-TW" dirty="0"/>
                  <a:t>1.</a:t>
                </a:r>
                <a:r>
                  <a:rPr lang="zh-TW" altLang="en-US" dirty="0"/>
                  <a:t>前車定速行為</a:t>
                </a:r>
                <a14:m>
                  <m:oMath xmlns:m="http://schemas.openxmlformats.org/officeDocument/2006/math">
                    <m:r>
                      <a:rPr lang="zh-TW" altLang="en-US">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i="1">
                        <a:latin typeface="Cambria Math" panose="02040503050406030204" pitchFamily="18" charset="0"/>
                      </a:rPr>
                      <m:t>=</m:t>
                    </m:r>
                    <m:r>
                      <a:rPr lang="en-US" altLang="zh-TW" i="1" smtClean="0">
                        <a:latin typeface="Cambria Math" panose="02040503050406030204" pitchFamily="18" charset="0"/>
                      </a:rPr>
                      <m:t>4</m:t>
                    </m:r>
                    <m:r>
                      <a:rPr lang="en-US" altLang="zh-TW" i="1">
                        <a:latin typeface="Cambria Math" panose="02040503050406030204" pitchFamily="18" charset="0"/>
                      </a:rPr>
                      <m:t>0</m:t>
                    </m:r>
                    <m:r>
                      <a:rPr lang="en-US" altLang="zh-TW" i="1" smtClean="0">
                        <a:latin typeface="Cambria Math" panose="02040503050406030204" pitchFamily="18" charset="0"/>
                      </a:rPr>
                      <m:t>(</m:t>
                    </m:r>
                    <m:r>
                      <a:rPr lang="en-US" altLang="zh-TW" b="0" i="1" smtClean="0">
                        <a:latin typeface="Cambria Math" panose="02040503050406030204" pitchFamily="18" charset="0"/>
                      </a:rPr>
                      <m:t>𝑘𝑚h</m:t>
                    </m:r>
                    <m:r>
                      <a:rPr lang="en-US" altLang="zh-TW" i="1">
                        <a:latin typeface="Cambria Math" panose="02040503050406030204" pitchFamily="18" charset="0"/>
                      </a:rPr>
                      <m:t>)</m:t>
                    </m:r>
                    <m:r>
                      <a:rPr lang="zh-TW" altLang="en-US" i="1">
                        <a:latin typeface="Cambria Math" panose="02040503050406030204" pitchFamily="18" charset="0"/>
                      </a:rPr>
                      <m:t>，</m:t>
                    </m:r>
                  </m:oMath>
                </a14:m>
                <a:r>
                  <a:rPr lang="en-US" altLang="zh-TW" i="1" dirty="0"/>
                  <a:t>D=</a:t>
                </a:r>
                <a:r>
                  <a:rPr lang="en-US" altLang="zh-TW" dirty="0"/>
                  <a:t>10(m</a:t>
                </a:r>
                <a:r>
                  <a:rPr lang="en-US" altLang="zh-TW" i="1" dirty="0"/>
                  <a:t>)</a:t>
                </a:r>
              </a:p>
              <a:p>
                <a:endParaRPr lang="en-US" altLang="zh-TW" dirty="0"/>
              </a:p>
              <a:p>
                <a:endParaRPr lang="en-US" altLang="zh-TW" dirty="0"/>
              </a:p>
              <a:p>
                <a:endParaRPr lang="en-US" altLang="zh-TW" dirty="0"/>
              </a:p>
              <a:p>
                <a:pPr>
                  <a:lnSpc>
                    <a:spcPct val="150000"/>
                  </a:lnSpc>
                </a:pPr>
                <a:r>
                  <a:rPr lang="en-US" altLang="zh-TW" dirty="0"/>
                  <a:t>2.</a:t>
                </a:r>
                <a:r>
                  <a:rPr lang="zh-TW" altLang="en-US" dirty="0"/>
                  <a:t>前車變速行為</a:t>
                </a:r>
                <a14:m>
                  <m:oMath xmlns:m="http://schemas.openxmlformats.org/officeDocument/2006/math">
                    <m:r>
                      <a:rPr lang="zh-TW" altLang="en-US">
                        <a:latin typeface="Cambria Math" panose="02040503050406030204" pitchFamily="18" charset="0"/>
                      </a:rPr>
                      <m:t>：</m:t>
                    </m:r>
                    <m:r>
                      <a:rPr lang="zh-TW" altLang="en-US" i="1">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 </m:t>
                        </m:r>
                        <m:r>
                          <a:rPr lang="en-US" altLang="zh-TW" b="0" i="1" smtClean="0">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)=45+20∗</m:t>
                    </m:r>
                    <m:r>
                      <m:rPr>
                        <m:sty m:val="p"/>
                      </m:rPr>
                      <a:rPr lang="en-US" altLang="zh-TW" b="0" i="0" smtClean="0">
                        <a:latin typeface="Cambria Math" panose="02040503050406030204" pitchFamily="18" charset="0"/>
                      </a:rPr>
                      <m:t>sin</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zh-TW" altLang="en-US" b="0" i="1" smtClean="0">
                            <a:latin typeface="Cambria Math" panose="02040503050406030204" pitchFamily="18" charset="0"/>
                          </a:rPr>
                          <m:t>𝜋</m:t>
                        </m:r>
                        <m:r>
                          <a:rPr lang="en-US" altLang="zh-TW" b="0" i="1" smtClean="0">
                            <a:latin typeface="Cambria Math" panose="02040503050406030204" pitchFamily="18" charset="0"/>
                          </a:rPr>
                          <m:t>𝑡</m:t>
                        </m:r>
                      </m:num>
                      <m:den>
                        <m:r>
                          <a:rPr lang="en-US" altLang="zh-TW" b="0" i="1" smtClean="0">
                            <a:latin typeface="Cambria Math" panose="02040503050406030204" pitchFamily="18" charset="0"/>
                          </a:rPr>
                          <m:t>𝑇</m:t>
                        </m:r>
                      </m:den>
                    </m:f>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b="0" i="1" smtClean="0">
                        <a:latin typeface="Cambria Math" panose="02040503050406030204" pitchFamily="18" charset="0"/>
                      </a:rPr>
                      <m:t>)</m:t>
                    </m:r>
                  </m:oMath>
                </a14:m>
                <a:r>
                  <a:rPr lang="en-US" altLang="zh-TW" dirty="0"/>
                  <a:t> </a:t>
                </a:r>
              </a:p>
              <a:p>
                <a:pPr>
                  <a:lnSpc>
                    <a:spcPct val="150000"/>
                  </a:lnSpc>
                </a:pPr>
                <a:r>
                  <a:rPr lang="zh-TW" altLang="en-US" dirty="0"/>
                  <a:t> </a:t>
                </a:r>
                <a14:m>
                  <m:oMath xmlns:m="http://schemas.openxmlformats.org/officeDocument/2006/math">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dirty="0" smtClean="0">
                        <a:latin typeface="Cambria Math" panose="02040503050406030204" pitchFamily="18" charset="0"/>
                      </a:rPr>
                      <m:t> </m:t>
                    </m:r>
                    <m:sSub>
                      <m:sSubPr>
                        <m:ctrlPr>
                          <a:rPr lang="en-US" altLang="zh-TW" i="1">
                            <a:latin typeface="Cambria Math" panose="02040503050406030204" pitchFamily="18" charset="0"/>
                          </a:rPr>
                        </m:ctrlPr>
                      </m:sSubPr>
                      <m:e>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en-US" altLang="zh-TW" i="1">
                            <a:latin typeface="Cambria Math" panose="02040503050406030204" pitchFamily="18" charset="0"/>
                          </a:rPr>
                          <m:t>𝑉</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=65(</m:t>
                    </m:r>
                    <m:r>
                      <a:rPr lang="en-US" altLang="zh-TW" b="0" i="1" smtClean="0">
                        <a:latin typeface="Cambria Math" panose="02040503050406030204" pitchFamily="18" charset="0"/>
                      </a:rPr>
                      <m:t>𝑘𝑚h</m:t>
                    </m:r>
                    <m:r>
                      <a:rPr lang="en-US" altLang="zh-TW" b="0" i="1" smtClean="0">
                        <a:latin typeface="Cambria Math" panose="02040503050406030204" pitchFamily="18" charset="0"/>
                      </a:rPr>
                      <m:t>)</m:t>
                    </m:r>
                    <m:r>
                      <a:rPr lang="zh-TW" altLang="en-US" i="1">
                        <a:latin typeface="Cambria Math" panose="02040503050406030204" pitchFamily="18" charset="0"/>
                      </a:rPr>
                      <m:t>，</m:t>
                    </m:r>
                    <m:r>
                      <a:rPr lang="zh-TW" altLang="en-US" i="1">
                        <a:latin typeface="Cambria Math" panose="02040503050406030204" pitchFamily="18" charset="0"/>
                      </a:rPr>
                      <m:t> </m:t>
                    </m:r>
                  </m:oMath>
                </a14:m>
                <a:r>
                  <a:rPr lang="en-US" altLang="zh-TW" i="1" dirty="0"/>
                  <a:t>D=</a:t>
                </a:r>
                <a:r>
                  <a:rPr lang="en-US" altLang="zh-TW" dirty="0"/>
                  <a:t>10(m</a:t>
                </a:r>
                <a:r>
                  <a:rPr lang="en-US" altLang="zh-TW" i="1" dirty="0"/>
                  <a:t>)</a:t>
                </a:r>
                <a:endParaRPr lang="en-US" altLang="zh-TW" dirty="0"/>
              </a:p>
              <a:p>
                <a:pPr>
                  <a:lnSpc>
                    <a:spcPct val="150000"/>
                  </a:lnSpc>
                </a:pPr>
                <a:endParaRPr lang="en-US" altLang="zh-TW" dirty="0"/>
              </a:p>
              <a:p>
                <a:pPr>
                  <a:lnSpc>
                    <a:spcPct val="150000"/>
                  </a:lnSpc>
                </a:pPr>
                <a:endParaRPr lang="en-US" altLang="zh-TW" dirty="0"/>
              </a:p>
              <a:p>
                <a:pPr>
                  <a:lnSpc>
                    <a:spcPct val="150000"/>
                  </a:lnSpc>
                </a:pPr>
                <a:r>
                  <a:rPr lang="en-US" altLang="zh-TW" dirty="0"/>
                  <a:t>3.</a:t>
                </a:r>
                <a:r>
                  <a:rPr lang="zh-TW" altLang="en-US" dirty="0"/>
                  <a:t>三車跟車行為</a:t>
                </a:r>
                <a14:m>
                  <m:oMath xmlns:m="http://schemas.openxmlformats.org/officeDocument/2006/math">
                    <m:r>
                      <a:rPr lang="zh-TW" altLang="en-US"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𝑉</m:t>
                        </m:r>
                      </m:e>
                      <m:sub>
                        <m:r>
                          <a:rPr lang="en-US" altLang="zh-TW" i="1">
                            <a:latin typeface="Cambria Math" panose="02040503050406030204" pitchFamily="18" charset="0"/>
                          </a:rPr>
                          <m:t>𝑓</m:t>
                        </m:r>
                      </m:sub>
                    </m:sSub>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)=45+20∗</m:t>
                    </m:r>
                    <m:r>
                      <m:rPr>
                        <m:sty m:val="p"/>
                      </m:rPr>
                      <a:rPr lang="en-US" altLang="zh-TW">
                        <a:latin typeface="Cambria Math" panose="02040503050406030204" pitchFamily="18" charset="0"/>
                      </a:rPr>
                      <m:t>sin</m:t>
                    </m:r>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2</m:t>
                        </m:r>
                        <m:r>
                          <a:rPr lang="zh-TW" altLang="en-US" i="1">
                            <a:latin typeface="Cambria Math" panose="02040503050406030204" pitchFamily="18" charset="0"/>
                          </a:rPr>
                          <m:t>𝜋</m:t>
                        </m:r>
                        <m:r>
                          <a:rPr lang="en-US" altLang="zh-TW" i="1">
                            <a:latin typeface="Cambria Math" panose="02040503050406030204" pitchFamily="18" charset="0"/>
                          </a:rPr>
                          <m:t>𝑡</m:t>
                        </m:r>
                      </m:num>
                      <m:den>
                        <m:r>
                          <a:rPr lang="en-US" altLang="zh-TW" i="1">
                            <a:latin typeface="Cambria Math" panose="02040503050406030204" pitchFamily="18" charset="0"/>
                          </a:rPr>
                          <m:t>𝑇</m:t>
                        </m:r>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i="1">
                        <a:latin typeface="Cambria Math" panose="02040503050406030204" pitchFamily="18" charset="0"/>
                      </a:rPr>
                      <m:t>)</m:t>
                    </m:r>
                  </m:oMath>
                </a14:m>
                <a:r>
                  <a:rPr lang="en-US" altLang="zh-TW" dirty="0"/>
                  <a:t> </a:t>
                </a:r>
                <a:r>
                  <a:rPr lang="zh-TW" altLang="en-US" dirty="0"/>
                  <a:t>，</a:t>
                </a:r>
                <a:r>
                  <a:rPr lang="en-US" altLang="zh-TW" i="1" dirty="0"/>
                  <a:t>T</a:t>
                </a:r>
                <a:r>
                  <a:rPr lang="en-US" altLang="zh-TW" dirty="0"/>
                  <a:t>=</a:t>
                </a:r>
                <a:r>
                  <a:rPr lang="zh-TW" altLang="en-US" dirty="0"/>
                  <a:t> </a:t>
                </a:r>
                <a:r>
                  <a:rPr lang="en-US" altLang="zh-TW" dirty="0"/>
                  <a:t>36</a:t>
                </a:r>
              </a:p>
              <a:p>
                <a:pPr>
                  <a:lnSpc>
                    <a:spcPct val="150000"/>
                  </a:lnSpc>
                </a:pPr>
                <a:r>
                  <a:rPr lang="zh-TW" altLang="en-US" dirty="0"/>
                  <a:t>    兩後車車速為</a:t>
                </a:r>
                <a:r>
                  <a:rPr lang="en-US" altLang="zh-TW" dirty="0"/>
                  <a:t>65(km/h)</a:t>
                </a:r>
                <a:r>
                  <a:rPr lang="zh-TW" altLang="en-US" dirty="0"/>
                  <a:t>，</a:t>
                </a:r>
                <a:r>
                  <a:rPr lang="en-US" altLang="zh-TW" i="1" dirty="0"/>
                  <a:t> D=</a:t>
                </a:r>
                <a:r>
                  <a:rPr lang="en-US" altLang="zh-TW" dirty="0"/>
                  <a:t>10(m)</a:t>
                </a:r>
                <a:r>
                  <a:rPr lang="zh-TW" altLang="en-US" dirty="0"/>
                  <a:t>，後車可接受風險</a:t>
                </a:r>
                <a:r>
                  <a:rPr lang="en-US" altLang="zh-TW" dirty="0"/>
                  <a:t>0.1</a:t>
                </a:r>
              </a:p>
              <a:p>
                <a:endParaRPr lang="en-US" altLang="zh-TW" dirty="0"/>
              </a:p>
              <a:p>
                <a:endParaRPr lang="en-US" altLang="zh-TW" dirty="0"/>
              </a:p>
              <a:p>
                <a:endParaRPr lang="en-US" altLang="zh-TW" dirty="0"/>
              </a:p>
              <a:p>
                <a:endParaRPr lang="zh-TW" altLang="en-US" dirty="0"/>
              </a:p>
            </p:txBody>
          </p:sp>
        </mc:Choice>
        <mc:Fallback xmlns="">
          <p:sp>
            <p:nvSpPr>
              <p:cNvPr id="3" name="文字方塊 2">
                <a:extLst>
                  <a:ext uri="{FF2B5EF4-FFF2-40B4-BE49-F238E27FC236}">
                    <a16:creationId xmlns:a16="http://schemas.microsoft.com/office/drawing/2014/main" id="{2157A0FC-F67B-4AEC-A633-CBAD12B99046}"/>
                  </a:ext>
                </a:extLst>
              </p:cNvPr>
              <p:cNvSpPr txBox="1">
                <a:spLocks noRot="1" noChangeAspect="1" noMove="1" noResize="1" noEditPoints="1" noAdjustHandles="1" noChangeArrowheads="1" noChangeShapeType="1" noTextEdit="1"/>
              </p:cNvSpPr>
              <p:nvPr/>
            </p:nvSpPr>
            <p:spPr>
              <a:xfrm>
                <a:off x="2521934" y="1522531"/>
                <a:ext cx="6686551" cy="5167761"/>
              </a:xfrm>
              <a:prstGeom prst="rect">
                <a:avLst/>
              </a:prstGeom>
              <a:blipFill>
                <a:blip r:embed="rId4"/>
                <a:stretch>
                  <a:fillRect l="-820" t="-7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r>
                            <a:rPr lang="zh-TW" altLang="en-US" b="1" dirty="0">
                              <a:solidFill>
                                <a:schemeClr val="tx1"/>
                              </a:solidFill>
                            </a:rPr>
                            <a:t>後車車速</a:t>
                          </a:r>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smtClean="0">
                                      <a:solidFill>
                                        <a:schemeClr val="tx1"/>
                                      </a:solidFill>
                                      <a:latin typeface="Cambria Math" panose="02040503050406030204" pitchFamily="18" charset="0"/>
                                    </a:rPr>
                                    <m:t>𝑽</m:t>
                                  </m:r>
                                </m:e>
                                <m:sub>
                                  <m:r>
                                    <a:rPr lang="en-US" altLang="zh-TW" b="1" i="1" smtClean="0">
                                      <a:solidFill>
                                        <a:schemeClr val="tx1"/>
                                      </a:solidFill>
                                      <a:latin typeface="Cambria Math" panose="02040503050406030204" pitchFamily="18" charset="0"/>
                                    </a:rPr>
                                    <m:t>𝒃</m:t>
                                  </m:r>
                                </m:sub>
                              </m:sSub>
                            </m:oMath>
                          </a14:m>
                          <a:r>
                            <a:rPr lang="en-US" altLang="zh-TW" b="1" dirty="0">
                              <a:solidFill>
                                <a:schemeClr val="tx1"/>
                              </a:solidFill>
                            </a:rPr>
                            <a:t>(km/h)</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Choice>
        <mc:Fallback xmlns="">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endParaRPr lang="zh-TW"/>
                        </a:p>
                      </a:txBody>
                      <a:tcPr>
                        <a:blipFill>
                          <a:blip r:embed="rId5"/>
                          <a:stretch>
                            <a:fillRect l="-295" t="-110000" r="-195870" b="-26667"/>
                          </a:stretch>
                        </a:blip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Fallback>
      </mc:AlternateContent>
      <p:graphicFrame>
        <p:nvGraphicFramePr>
          <p:cNvPr id="8" name="表格 7">
            <a:extLst>
              <a:ext uri="{FF2B5EF4-FFF2-40B4-BE49-F238E27FC236}">
                <a16:creationId xmlns:a16="http://schemas.microsoft.com/office/drawing/2014/main" id="{5B7A31B1-46B3-4BC4-8FA7-BE2C1A21B0E1}"/>
              </a:ext>
            </a:extLst>
          </p:cNvPr>
          <p:cNvGraphicFramePr>
            <a:graphicFrameLocks noGrp="1"/>
          </p:cNvGraphicFramePr>
          <p:nvPr>
            <p:extLst>
              <p:ext uri="{D42A27DB-BD31-4B8C-83A1-F6EECF244321}">
                <p14:modId xmlns:p14="http://schemas.microsoft.com/office/powerpoint/2010/main" val="1553383043"/>
              </p:ext>
            </p:extLst>
          </p:nvPr>
        </p:nvGraphicFramePr>
        <p:xfrm>
          <a:off x="2867455" y="3790755"/>
          <a:ext cx="6084710" cy="736600"/>
        </p:xfrm>
        <a:graphic>
          <a:graphicData uri="http://schemas.openxmlformats.org/drawingml/2006/table">
            <a:tbl>
              <a:tblPr firstRow="1" bandRow="1">
                <a:tableStyleId>{5C22544A-7EE6-4342-B048-85BDC9FD1C3A}</a:tableStyleId>
              </a:tblPr>
              <a:tblGrid>
                <a:gridCol w="2049899">
                  <a:extLst>
                    <a:ext uri="{9D8B030D-6E8A-4147-A177-3AD203B41FA5}">
                      <a16:colId xmlns:a16="http://schemas.microsoft.com/office/drawing/2014/main" val="2859113521"/>
                    </a:ext>
                  </a:extLst>
                </a:gridCol>
                <a:gridCol w="1344937">
                  <a:extLst>
                    <a:ext uri="{9D8B030D-6E8A-4147-A177-3AD203B41FA5}">
                      <a16:colId xmlns:a16="http://schemas.microsoft.com/office/drawing/2014/main" val="551394673"/>
                    </a:ext>
                  </a:extLst>
                </a:gridCol>
                <a:gridCol w="1344937">
                  <a:extLst>
                    <a:ext uri="{9D8B030D-6E8A-4147-A177-3AD203B41FA5}">
                      <a16:colId xmlns:a16="http://schemas.microsoft.com/office/drawing/2014/main" val="24293979"/>
                    </a:ext>
                  </a:extLst>
                </a:gridCol>
                <a:gridCol w="1344937">
                  <a:extLst>
                    <a:ext uri="{9D8B030D-6E8A-4147-A177-3AD203B41FA5}">
                      <a16:colId xmlns:a16="http://schemas.microsoft.com/office/drawing/2014/main" val="3376016195"/>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r h="368300">
                <a:tc>
                  <a:txBody>
                    <a:bodyPr/>
                    <a:lstStyle/>
                    <a:p>
                      <a:r>
                        <a:rPr lang="zh-TW" altLang="en-US" b="1" dirty="0">
                          <a:solidFill>
                            <a:schemeClr val="tx1"/>
                          </a:solidFill>
                        </a:rPr>
                        <a:t>前車週期</a:t>
                      </a:r>
                      <a:r>
                        <a:rPr lang="en-US" altLang="zh-TW" b="1" i="1" dirty="0">
                          <a:solidFill>
                            <a:schemeClr val="tx1"/>
                          </a:solidFill>
                        </a:rPr>
                        <a:t>T </a:t>
                      </a:r>
                      <a:r>
                        <a:rPr lang="en-US" altLang="zh-TW" b="1" dirty="0">
                          <a:solidFill>
                            <a:schemeClr val="tx1"/>
                          </a:solidFill>
                        </a:rPr>
                        <a:t>(s)</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36</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24</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12</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p:graphicFrame>
        <p:nvGraphicFramePr>
          <p:cNvPr id="13" name="表格 12">
            <a:extLst>
              <a:ext uri="{FF2B5EF4-FFF2-40B4-BE49-F238E27FC236}">
                <a16:creationId xmlns:a16="http://schemas.microsoft.com/office/drawing/2014/main" id="{52E931CF-CDE2-4AEE-98DC-90E31F8C2BB9}"/>
              </a:ext>
            </a:extLst>
          </p:cNvPr>
          <p:cNvGraphicFramePr>
            <a:graphicFrameLocks noGrp="1"/>
          </p:cNvGraphicFramePr>
          <p:nvPr>
            <p:extLst>
              <p:ext uri="{D42A27DB-BD31-4B8C-83A1-F6EECF244321}">
                <p14:modId xmlns:p14="http://schemas.microsoft.com/office/powerpoint/2010/main" val="2433459980"/>
              </p:ext>
            </p:extLst>
          </p:nvPr>
        </p:nvGraphicFramePr>
        <p:xfrm>
          <a:off x="2867453" y="5575260"/>
          <a:ext cx="6084712" cy="370840"/>
        </p:xfrm>
        <a:graphic>
          <a:graphicData uri="http://schemas.openxmlformats.org/drawingml/2006/table">
            <a:tbl>
              <a:tblPr firstRow="1" bandRow="1">
                <a:tableStyleId>{5C22544A-7EE6-4342-B048-85BDC9FD1C3A}</a:tableStyleId>
              </a:tblPr>
              <a:tblGrid>
                <a:gridCol w="2018194">
                  <a:extLst>
                    <a:ext uri="{9D8B030D-6E8A-4147-A177-3AD203B41FA5}">
                      <a16:colId xmlns:a16="http://schemas.microsoft.com/office/drawing/2014/main" val="2859113521"/>
                    </a:ext>
                  </a:extLst>
                </a:gridCol>
                <a:gridCol w="2033259">
                  <a:extLst>
                    <a:ext uri="{9D8B030D-6E8A-4147-A177-3AD203B41FA5}">
                      <a16:colId xmlns:a16="http://schemas.microsoft.com/office/drawing/2014/main" val="551394673"/>
                    </a:ext>
                  </a:extLst>
                </a:gridCol>
                <a:gridCol w="2033259">
                  <a:extLst>
                    <a:ext uri="{9D8B030D-6E8A-4147-A177-3AD203B41FA5}">
                      <a16:colId xmlns:a16="http://schemas.microsoft.com/office/drawing/2014/main" val="24293979"/>
                    </a:ext>
                  </a:extLst>
                </a:gridCol>
              </a:tblGrid>
              <a:tr h="370840">
                <a:tc>
                  <a:txBody>
                    <a:bodyPr/>
                    <a:lstStyle/>
                    <a:p>
                      <a:pPr algn="ctr"/>
                      <a:r>
                        <a:rPr lang="zh-TW" altLang="en-US" b="1" dirty="0">
                          <a:solidFill>
                            <a:schemeClr val="tx1"/>
                          </a:solidFill>
                        </a:rPr>
                        <a:t>中間車可接受風險</a:t>
                      </a:r>
                    </a:p>
                  </a:txBody>
                  <a:tcPr>
                    <a:solidFill>
                      <a:schemeClr val="accent1">
                        <a:lumMod val="60000"/>
                        <a:lumOff val="4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solidFill>
                      <a:schemeClr val="accent1">
                        <a:lumMod val="20000"/>
                        <a:lumOff val="80000"/>
                      </a:schemeClr>
                    </a:solidFill>
                  </a:tcPr>
                </a:tc>
                <a:tc>
                  <a:txBody>
                    <a:bodyPr/>
                    <a:lstStyle/>
                    <a:p>
                      <a:pPr algn="ctr"/>
                      <a:r>
                        <a:rPr lang="en-US" altLang="zh-TW" b="0" dirty="0">
                          <a:solidFill>
                            <a:schemeClr val="tx1"/>
                          </a:solidFill>
                        </a:rPr>
                        <a:t>0.01</a:t>
                      </a:r>
                      <a:endParaRPr lang="zh-TW" altLang="en-US"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bl>
          </a:graphicData>
        </a:graphic>
      </p:graphicFrame>
    </p:spTree>
    <p:extLst>
      <p:ext uri="{BB962C8B-B14F-4D97-AF65-F5344CB8AC3E}">
        <p14:creationId xmlns:p14="http://schemas.microsoft.com/office/powerpoint/2010/main" val="3888931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13</a:t>
            </a:fld>
            <a:endParaRPr lang="zh-TW" altLang="en-US"/>
          </a:p>
        </p:txBody>
      </p:sp>
      <p:sp>
        <p:nvSpPr>
          <p:cNvPr id="3" name="標題 2">
            <a:extLst>
              <a:ext uri="{FF2B5EF4-FFF2-40B4-BE49-F238E27FC236}">
                <a16:creationId xmlns:a16="http://schemas.microsoft.com/office/drawing/2014/main" id="{8F94A8DE-BDAC-4040-8545-172366641838}"/>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前車定速工況</a:t>
            </a:r>
            <a:endParaRPr lang="zh-TW" altLang="en-US" sz="2400"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703951"/>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686386"/>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772347287"/>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772347287"/>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30612"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20" r="-1361458"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57380" y="5603661"/>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33C150FC-3E20-4BF1-9433-CE093D60BEA9}"/>
              </a:ext>
            </a:extLst>
          </p:cNvPr>
          <p:cNvSpPr txBox="1"/>
          <p:nvPr/>
        </p:nvSpPr>
        <p:spPr>
          <a:xfrm>
            <a:off x="535076" y="5729551"/>
            <a:ext cx="8168849" cy="646331"/>
          </a:xfrm>
          <a:prstGeom prst="rect">
            <a:avLst/>
          </a:prstGeom>
          <a:noFill/>
        </p:spPr>
        <p:txBody>
          <a:bodyPr wrap="square" rtlCol="0">
            <a:spAutoFit/>
          </a:bodyPr>
          <a:lstStyle/>
          <a:p>
            <a:pPr marL="342900" indent="-342900">
              <a:buFont typeface="+mj-lt"/>
              <a:buAutoNum type="arabicPeriod"/>
            </a:pPr>
            <a:r>
              <a:rPr lang="zh-TW" altLang="en-US" dirty="0"/>
              <a:t>碰撞時可接受風險越高，越晚感到危險而選擇減速，碰撞速差越大越危險</a:t>
            </a:r>
            <a:endParaRPr lang="en-US" altLang="zh-TW" dirty="0"/>
          </a:p>
          <a:p>
            <a:pPr marL="342900" indent="-342900">
              <a:buFont typeface="+mj-lt"/>
              <a:buAutoNum type="arabicPeriod"/>
            </a:pPr>
            <a:r>
              <a:rPr lang="zh-TW" altLang="en-US" dirty="0"/>
              <a:t>車速差較大時可接受風險較小能避免碰撞發生</a:t>
            </a:r>
            <a:endParaRPr lang="en-US" altLang="zh-TW" dirty="0"/>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flipV="1">
            <a:off x="383672" y="3240291"/>
            <a:ext cx="8568965" cy="193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圖片 46">
            <a:extLst>
              <a:ext uri="{FF2B5EF4-FFF2-40B4-BE49-F238E27FC236}">
                <a16:creationId xmlns:a16="http://schemas.microsoft.com/office/drawing/2014/main" id="{0598BB49-C3EE-4872-AD96-BCBAFD65E911}"/>
              </a:ext>
            </a:extLst>
          </p:cNvPr>
          <p:cNvPicPr>
            <a:picLocks noChangeAspect="1"/>
          </p:cNvPicPr>
          <p:nvPr/>
        </p:nvPicPr>
        <p:blipFill>
          <a:blip r:embed="rId5"/>
          <a:stretch>
            <a:fillRect/>
          </a:stretch>
        </p:blipFill>
        <p:spPr>
          <a:xfrm>
            <a:off x="2027468" y="1302548"/>
            <a:ext cx="2034078" cy="1883962"/>
          </a:xfrm>
          <a:prstGeom prst="rect">
            <a:avLst/>
          </a:prstGeom>
        </p:spPr>
      </p:pic>
      <p:pic>
        <p:nvPicPr>
          <p:cNvPr id="51" name="圖片 50">
            <a:extLst>
              <a:ext uri="{FF2B5EF4-FFF2-40B4-BE49-F238E27FC236}">
                <a16:creationId xmlns:a16="http://schemas.microsoft.com/office/drawing/2014/main" id="{82501E2E-B46E-4614-88C0-5FCBC018AFFD}"/>
              </a:ext>
            </a:extLst>
          </p:cNvPr>
          <p:cNvPicPr>
            <a:picLocks noChangeAspect="1"/>
          </p:cNvPicPr>
          <p:nvPr/>
        </p:nvPicPr>
        <p:blipFill>
          <a:blip r:embed="rId6"/>
          <a:stretch>
            <a:fillRect/>
          </a:stretch>
        </p:blipFill>
        <p:spPr>
          <a:xfrm>
            <a:off x="6745267" y="1338805"/>
            <a:ext cx="2021207" cy="1899631"/>
          </a:xfrm>
          <a:prstGeom prst="rect">
            <a:avLst/>
          </a:prstGeom>
        </p:spPr>
      </p:pic>
      <p:pic>
        <p:nvPicPr>
          <p:cNvPr id="53" name="圖片 52">
            <a:extLst>
              <a:ext uri="{FF2B5EF4-FFF2-40B4-BE49-F238E27FC236}">
                <a16:creationId xmlns:a16="http://schemas.microsoft.com/office/drawing/2014/main" id="{D2E7295F-8675-4EC3-A048-654A1A4FD034}"/>
              </a:ext>
            </a:extLst>
          </p:cNvPr>
          <p:cNvPicPr>
            <a:picLocks noChangeAspect="1"/>
          </p:cNvPicPr>
          <p:nvPr/>
        </p:nvPicPr>
        <p:blipFill>
          <a:blip r:embed="rId7"/>
          <a:stretch>
            <a:fillRect/>
          </a:stretch>
        </p:blipFill>
        <p:spPr>
          <a:xfrm>
            <a:off x="2033319" y="3696374"/>
            <a:ext cx="2214328" cy="1703329"/>
          </a:xfrm>
          <a:prstGeom prst="rect">
            <a:avLst/>
          </a:prstGeom>
        </p:spPr>
      </p:pic>
      <p:pic>
        <p:nvPicPr>
          <p:cNvPr id="55" name="圖片 54">
            <a:extLst>
              <a:ext uri="{FF2B5EF4-FFF2-40B4-BE49-F238E27FC236}">
                <a16:creationId xmlns:a16="http://schemas.microsoft.com/office/drawing/2014/main" id="{90EEE993-7C3F-4300-AD5A-7E3B2EDB8520}"/>
              </a:ext>
            </a:extLst>
          </p:cNvPr>
          <p:cNvPicPr>
            <a:picLocks noChangeAspect="1"/>
          </p:cNvPicPr>
          <p:nvPr/>
        </p:nvPicPr>
        <p:blipFill>
          <a:blip r:embed="rId8"/>
          <a:stretch>
            <a:fillRect/>
          </a:stretch>
        </p:blipFill>
        <p:spPr>
          <a:xfrm>
            <a:off x="4424429" y="3696374"/>
            <a:ext cx="2214328" cy="1704896"/>
          </a:xfrm>
          <a:prstGeom prst="rect">
            <a:avLst/>
          </a:prstGeom>
        </p:spPr>
      </p:pic>
      <p:pic>
        <p:nvPicPr>
          <p:cNvPr id="57" name="圖片 56">
            <a:extLst>
              <a:ext uri="{FF2B5EF4-FFF2-40B4-BE49-F238E27FC236}">
                <a16:creationId xmlns:a16="http://schemas.microsoft.com/office/drawing/2014/main" id="{DCDAAC9E-AB0C-4A48-95E0-5E52EF548B2B}"/>
              </a:ext>
            </a:extLst>
          </p:cNvPr>
          <p:cNvPicPr>
            <a:picLocks noChangeAspect="1"/>
          </p:cNvPicPr>
          <p:nvPr/>
        </p:nvPicPr>
        <p:blipFill>
          <a:blip r:embed="rId9"/>
          <a:stretch>
            <a:fillRect/>
          </a:stretch>
        </p:blipFill>
        <p:spPr>
          <a:xfrm>
            <a:off x="7246029" y="3675607"/>
            <a:ext cx="1281341" cy="1774165"/>
          </a:xfrm>
          <a:prstGeom prst="rect">
            <a:avLst/>
          </a:prstGeom>
        </p:spPr>
      </p:pic>
      <p:pic>
        <p:nvPicPr>
          <p:cNvPr id="59" name="圖片 58">
            <a:extLst>
              <a:ext uri="{FF2B5EF4-FFF2-40B4-BE49-F238E27FC236}">
                <a16:creationId xmlns:a16="http://schemas.microsoft.com/office/drawing/2014/main" id="{B893E551-EA03-407E-A2A8-42C432A791AB}"/>
              </a:ext>
            </a:extLst>
          </p:cNvPr>
          <p:cNvPicPr>
            <a:picLocks noChangeAspect="1"/>
          </p:cNvPicPr>
          <p:nvPr/>
        </p:nvPicPr>
        <p:blipFill>
          <a:blip r:embed="rId10"/>
          <a:stretch>
            <a:fillRect/>
          </a:stretch>
        </p:blipFill>
        <p:spPr>
          <a:xfrm>
            <a:off x="4424429" y="1321885"/>
            <a:ext cx="2122121" cy="1864625"/>
          </a:xfrm>
          <a:prstGeom prst="rect">
            <a:avLst/>
          </a:prstGeom>
        </p:spPr>
      </p:pic>
    </p:spTree>
    <p:extLst>
      <p:ext uri="{BB962C8B-B14F-4D97-AF65-F5344CB8AC3E}">
        <p14:creationId xmlns:p14="http://schemas.microsoft.com/office/powerpoint/2010/main" val="2574001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5" name="標題 3">
            <a:extLst>
              <a:ext uri="{FF2B5EF4-FFF2-40B4-BE49-F238E27FC236}">
                <a16:creationId xmlns:a16="http://schemas.microsoft.com/office/drawing/2014/main" id="{F4E6869F-C550-9C91-F7C8-DFECF4EBBAD6}"/>
              </a:ext>
            </a:extLst>
          </p:cNvPr>
          <p:cNvSpPr txBox="1">
            <a:spLocks/>
          </p:cNvSpPr>
          <p:nvPr/>
        </p:nvSpPr>
        <p:spPr>
          <a:xfrm>
            <a:off x="0" y="1515"/>
            <a:ext cx="7886700" cy="684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l"/>
            <a:endParaRPr lang="zh-TW" altLang="en-US" sz="2400" dirty="0">
              <a:latin typeface="+mj-ea"/>
            </a:endParaRP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14</a:t>
            </a:fld>
            <a:endParaRPr lang="zh-TW" altLang="en-US"/>
          </a:p>
        </p:txBody>
      </p:sp>
      <p:sp>
        <p:nvSpPr>
          <p:cNvPr id="3" name="標題 2">
            <a:extLst>
              <a:ext uri="{FF2B5EF4-FFF2-40B4-BE49-F238E27FC236}">
                <a16:creationId xmlns:a16="http://schemas.microsoft.com/office/drawing/2014/main" id="{C2DB8E91-D6D5-4338-B3B2-C419CE833BCE}"/>
              </a:ext>
            </a:extLst>
          </p:cNvPr>
          <p:cNvSpPr>
            <a:spLocks noGrp="1"/>
          </p:cNvSpPr>
          <p:nvPr>
            <p:ph type="title"/>
          </p:nvPr>
        </p:nvSpPr>
        <p:spPr/>
        <p:txBody>
          <a:bodyPr>
            <a:normAutofit fontScale="90000"/>
          </a:bodyPr>
          <a:lstStyle/>
          <a:p>
            <a:r>
              <a:rPr lang="zh-TW" altLang="en-US" sz="2700" dirty="0">
                <a:ea typeface="+mj-lt"/>
                <a:cs typeface="+mj-lt"/>
              </a:rPr>
              <a:t>跟車行為分析</a:t>
            </a:r>
            <a:r>
              <a:rPr lang="en-US" altLang="zh-TW" sz="2700" dirty="0">
                <a:ea typeface="+mj-lt"/>
                <a:cs typeface="+mj-lt"/>
              </a:rPr>
              <a:t>:</a:t>
            </a:r>
            <a:r>
              <a:rPr lang="zh-TW" altLang="en-US" sz="2700" dirty="0">
                <a:ea typeface="+mj-lt"/>
                <a:cs typeface="+mj-lt"/>
              </a:rPr>
              <a:t>前車變速工況</a:t>
            </a:r>
            <a:br>
              <a:rPr lang="zh-TW" altLang="en-US" sz="3600" dirty="0">
                <a:latin typeface="+mj-ea"/>
              </a:rPr>
            </a:br>
            <a:endParaRPr lang="zh-TW" altLang="en-US"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555362"/>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537797"/>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375825535"/>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375825535"/>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51020"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r="-1379167"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352453" y="5548745"/>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a:off x="383675" y="3091704"/>
            <a:ext cx="87603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B6FF479-737C-4C2F-AC8A-6A55C88D2376}"/>
              </a:ext>
            </a:extLst>
          </p:cNvPr>
          <p:cNvPicPr>
            <a:picLocks noChangeAspect="1"/>
          </p:cNvPicPr>
          <p:nvPr/>
        </p:nvPicPr>
        <p:blipFill>
          <a:blip r:embed="rId5"/>
          <a:stretch>
            <a:fillRect/>
          </a:stretch>
        </p:blipFill>
        <p:spPr>
          <a:xfrm>
            <a:off x="2032844" y="1354635"/>
            <a:ext cx="2269724" cy="1418578"/>
          </a:xfrm>
          <a:prstGeom prst="rect">
            <a:avLst/>
          </a:prstGeom>
        </p:spPr>
      </p:pic>
      <p:pic>
        <p:nvPicPr>
          <p:cNvPr id="6" name="圖片 5">
            <a:extLst>
              <a:ext uri="{FF2B5EF4-FFF2-40B4-BE49-F238E27FC236}">
                <a16:creationId xmlns:a16="http://schemas.microsoft.com/office/drawing/2014/main" id="{1A740643-9B81-479B-9F1F-1CD90B470BA8}"/>
              </a:ext>
            </a:extLst>
          </p:cNvPr>
          <p:cNvPicPr>
            <a:picLocks noChangeAspect="1"/>
          </p:cNvPicPr>
          <p:nvPr/>
        </p:nvPicPr>
        <p:blipFill>
          <a:blip r:embed="rId6"/>
          <a:stretch>
            <a:fillRect/>
          </a:stretch>
        </p:blipFill>
        <p:spPr>
          <a:xfrm>
            <a:off x="4371266" y="1393944"/>
            <a:ext cx="2269723" cy="1320296"/>
          </a:xfrm>
          <a:prstGeom prst="rect">
            <a:avLst/>
          </a:prstGeom>
        </p:spPr>
      </p:pic>
      <p:pic>
        <p:nvPicPr>
          <p:cNvPr id="9" name="圖片 8">
            <a:extLst>
              <a:ext uri="{FF2B5EF4-FFF2-40B4-BE49-F238E27FC236}">
                <a16:creationId xmlns:a16="http://schemas.microsoft.com/office/drawing/2014/main" id="{2A6A0A07-41C4-4303-8B93-6D6C21D086E1}"/>
              </a:ext>
            </a:extLst>
          </p:cNvPr>
          <p:cNvPicPr>
            <a:picLocks noChangeAspect="1"/>
          </p:cNvPicPr>
          <p:nvPr/>
        </p:nvPicPr>
        <p:blipFill>
          <a:blip r:embed="rId7"/>
          <a:stretch>
            <a:fillRect/>
          </a:stretch>
        </p:blipFill>
        <p:spPr>
          <a:xfrm>
            <a:off x="6761869" y="1390213"/>
            <a:ext cx="2269723" cy="1347423"/>
          </a:xfrm>
          <a:prstGeom prst="rect">
            <a:avLst/>
          </a:prstGeom>
        </p:spPr>
      </p:pic>
      <p:pic>
        <p:nvPicPr>
          <p:cNvPr id="12" name="圖片 11">
            <a:extLst>
              <a:ext uri="{FF2B5EF4-FFF2-40B4-BE49-F238E27FC236}">
                <a16:creationId xmlns:a16="http://schemas.microsoft.com/office/drawing/2014/main" id="{43F94778-1840-4572-A605-4C5ADFDC3958}"/>
              </a:ext>
            </a:extLst>
          </p:cNvPr>
          <p:cNvPicPr>
            <a:picLocks noChangeAspect="1"/>
          </p:cNvPicPr>
          <p:nvPr/>
        </p:nvPicPr>
        <p:blipFill>
          <a:blip r:embed="rId8"/>
          <a:stretch>
            <a:fillRect/>
          </a:stretch>
        </p:blipFill>
        <p:spPr>
          <a:xfrm>
            <a:off x="2061243" y="3534417"/>
            <a:ext cx="2241325" cy="1721812"/>
          </a:xfrm>
          <a:prstGeom prst="rect">
            <a:avLst/>
          </a:prstGeom>
        </p:spPr>
      </p:pic>
      <p:pic>
        <p:nvPicPr>
          <p:cNvPr id="16" name="圖片 15">
            <a:extLst>
              <a:ext uri="{FF2B5EF4-FFF2-40B4-BE49-F238E27FC236}">
                <a16:creationId xmlns:a16="http://schemas.microsoft.com/office/drawing/2014/main" id="{91C97677-FE50-46ED-9668-583E9C73683C}"/>
              </a:ext>
            </a:extLst>
          </p:cNvPr>
          <p:cNvPicPr>
            <a:picLocks noChangeAspect="1"/>
          </p:cNvPicPr>
          <p:nvPr/>
        </p:nvPicPr>
        <p:blipFill>
          <a:blip r:embed="rId9"/>
          <a:stretch>
            <a:fillRect/>
          </a:stretch>
        </p:blipFill>
        <p:spPr>
          <a:xfrm>
            <a:off x="4432010" y="3505396"/>
            <a:ext cx="2321844" cy="1795559"/>
          </a:xfrm>
          <a:prstGeom prst="rect">
            <a:avLst/>
          </a:prstGeom>
        </p:spPr>
      </p:pic>
      <p:pic>
        <p:nvPicPr>
          <p:cNvPr id="18" name="圖片 17">
            <a:extLst>
              <a:ext uri="{FF2B5EF4-FFF2-40B4-BE49-F238E27FC236}">
                <a16:creationId xmlns:a16="http://schemas.microsoft.com/office/drawing/2014/main" id="{C228B974-80EA-4771-A082-6F5C837C1B29}"/>
              </a:ext>
            </a:extLst>
          </p:cNvPr>
          <p:cNvPicPr>
            <a:picLocks noChangeAspect="1"/>
          </p:cNvPicPr>
          <p:nvPr/>
        </p:nvPicPr>
        <p:blipFill>
          <a:blip r:embed="rId10"/>
          <a:stretch>
            <a:fillRect/>
          </a:stretch>
        </p:blipFill>
        <p:spPr>
          <a:xfrm>
            <a:off x="7182438" y="3514175"/>
            <a:ext cx="1408523" cy="1818698"/>
          </a:xfrm>
          <a:prstGeom prst="rect">
            <a:avLst/>
          </a:prstGeom>
        </p:spPr>
      </p:pic>
      <p:sp>
        <p:nvSpPr>
          <p:cNvPr id="24" name="文字方塊 23">
            <a:extLst>
              <a:ext uri="{FF2B5EF4-FFF2-40B4-BE49-F238E27FC236}">
                <a16:creationId xmlns:a16="http://schemas.microsoft.com/office/drawing/2014/main" id="{9DA6917E-0E02-449B-8E49-DB337AC54390}"/>
              </a:ext>
            </a:extLst>
          </p:cNvPr>
          <p:cNvSpPr txBox="1"/>
          <p:nvPr/>
        </p:nvSpPr>
        <p:spPr>
          <a:xfrm>
            <a:off x="525296" y="5678393"/>
            <a:ext cx="8439094" cy="923330"/>
          </a:xfrm>
          <a:prstGeom prst="rect">
            <a:avLst/>
          </a:prstGeom>
          <a:noFill/>
        </p:spPr>
        <p:txBody>
          <a:bodyPr wrap="square" rtlCol="0">
            <a:spAutoFit/>
          </a:bodyPr>
          <a:lstStyle/>
          <a:p>
            <a:pPr marL="342900" indent="-342900">
              <a:buFont typeface="+mj-lt"/>
              <a:buAutoNum type="arabicPeriod"/>
            </a:pPr>
            <a:r>
              <a:rPr lang="zh-TW" altLang="en-US" dirty="0"/>
              <a:t>前車行為與預測落差小時，可接受風險適中速度變化時間較短</a:t>
            </a:r>
            <a:endParaRPr lang="en-US" altLang="zh-TW" dirty="0"/>
          </a:p>
          <a:p>
            <a:pPr marL="342900" indent="-342900">
              <a:buFont typeface="+mj-lt"/>
              <a:buAutoNum type="arabicPeriod"/>
            </a:pPr>
            <a:r>
              <a:rPr lang="zh-TW" altLang="en-US" dirty="0"/>
              <a:t>前車行為與預測落差大時，可接受風險較小能避免碰撞發生</a:t>
            </a:r>
            <a:endParaRPr lang="en-US" altLang="zh-TW" dirty="0"/>
          </a:p>
          <a:p>
            <a:pPr marL="342900" indent="-342900">
              <a:buFont typeface="+mj-lt"/>
              <a:buAutoNum type="arabicPeriod"/>
            </a:pPr>
            <a:endParaRPr lang="en-US" altLang="zh-TW" dirty="0"/>
          </a:p>
        </p:txBody>
      </p:sp>
    </p:spTree>
    <p:extLst>
      <p:ext uri="{BB962C8B-B14F-4D97-AF65-F5344CB8AC3E}">
        <p14:creationId xmlns:p14="http://schemas.microsoft.com/office/powerpoint/2010/main" val="3481863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15</a:t>
            </a:fld>
            <a:endParaRPr lang="zh-TW" altLang="en-US"/>
          </a:p>
        </p:txBody>
      </p:sp>
      <p:sp>
        <p:nvSpPr>
          <p:cNvPr id="3" name="標題 2">
            <a:extLst>
              <a:ext uri="{FF2B5EF4-FFF2-40B4-BE49-F238E27FC236}">
                <a16:creationId xmlns:a16="http://schemas.microsoft.com/office/drawing/2014/main" id="{FD551A9F-891C-4F3E-A044-83644F10016B}"/>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三車跟車工況</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249910" y="1095341"/>
            <a:ext cx="439325" cy="360559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72140647"/>
                  </p:ext>
                </p:extLst>
              </p:nvPr>
            </p:nvGraphicFramePr>
            <p:xfrm>
              <a:off x="673656" y="1095341"/>
              <a:ext cx="6203393" cy="3605590"/>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509903">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5866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537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72140647"/>
                  </p:ext>
                </p:extLst>
              </p:nvPr>
            </p:nvGraphicFramePr>
            <p:xfrm>
              <a:off x="673656" y="1095341"/>
              <a:ext cx="6203393" cy="3605590"/>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509903">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r="-1422388" b="-2375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5866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537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35081" y="5311676"/>
            <a:ext cx="8534095" cy="879129"/>
          </a:xfrm>
          <a:prstGeom prst="roundRect">
            <a:avLst/>
          </a:prstGeom>
          <a:noFill/>
          <a:ln w="76200">
            <a:solidFill>
              <a:srgbClr val="00AD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7C9E35BC-468B-457B-911A-AE7F4D64ED4C}"/>
              </a:ext>
            </a:extLst>
          </p:cNvPr>
          <p:cNvPicPr>
            <a:picLocks noChangeAspect="1"/>
          </p:cNvPicPr>
          <p:nvPr/>
        </p:nvPicPr>
        <p:blipFill>
          <a:blip r:embed="rId6"/>
          <a:stretch>
            <a:fillRect/>
          </a:stretch>
        </p:blipFill>
        <p:spPr>
          <a:xfrm>
            <a:off x="2029874" y="2557429"/>
            <a:ext cx="2207257" cy="1655444"/>
          </a:xfrm>
          <a:prstGeom prst="rect">
            <a:avLst/>
          </a:prstGeom>
        </p:spPr>
      </p:pic>
      <p:pic>
        <p:nvPicPr>
          <p:cNvPr id="11" name="圖片 10">
            <a:extLst>
              <a:ext uri="{FF2B5EF4-FFF2-40B4-BE49-F238E27FC236}">
                <a16:creationId xmlns:a16="http://schemas.microsoft.com/office/drawing/2014/main" id="{DD9889E0-09E9-4C69-82DC-723C6F60EB4E}"/>
              </a:ext>
            </a:extLst>
          </p:cNvPr>
          <p:cNvPicPr>
            <a:picLocks noChangeAspect="1"/>
          </p:cNvPicPr>
          <p:nvPr/>
        </p:nvPicPr>
        <p:blipFill>
          <a:blip r:embed="rId7"/>
          <a:stretch>
            <a:fillRect/>
          </a:stretch>
        </p:blipFill>
        <p:spPr>
          <a:xfrm>
            <a:off x="4408637" y="2557429"/>
            <a:ext cx="2296905" cy="1722679"/>
          </a:xfrm>
          <a:prstGeom prst="rect">
            <a:avLst/>
          </a:prstGeom>
        </p:spPr>
      </p:pic>
      <p:sp>
        <p:nvSpPr>
          <p:cNvPr id="13" name="文字方塊 12">
            <a:extLst>
              <a:ext uri="{FF2B5EF4-FFF2-40B4-BE49-F238E27FC236}">
                <a16:creationId xmlns:a16="http://schemas.microsoft.com/office/drawing/2014/main" id="{5A12427F-FFC9-408D-BC15-8E12396034F7}"/>
              </a:ext>
            </a:extLst>
          </p:cNvPr>
          <p:cNvSpPr txBox="1"/>
          <p:nvPr/>
        </p:nvSpPr>
        <p:spPr>
          <a:xfrm>
            <a:off x="518753" y="5566574"/>
            <a:ext cx="8106936" cy="369332"/>
          </a:xfrm>
          <a:prstGeom prst="rect">
            <a:avLst/>
          </a:prstGeom>
          <a:noFill/>
        </p:spPr>
        <p:txBody>
          <a:bodyPr wrap="square" rtlCol="0">
            <a:spAutoFit/>
          </a:bodyPr>
          <a:lstStyle/>
          <a:p>
            <a:r>
              <a:rPr lang="zh-TW" altLang="en-US" dirty="0"/>
              <a:t>後車車輛可接受風險較大時，中間車輛可接受風險過小會導致碰撞發生</a:t>
            </a:r>
            <a:endParaRPr lang="en-US" altLang="zh-TW" dirty="0"/>
          </a:p>
        </p:txBody>
      </p:sp>
      <p:pic>
        <p:nvPicPr>
          <p:cNvPr id="4" name="333 (3) (online-video-cutter.com)">
            <a:hlinkClick r:id="" action="ppaction://media"/>
            <a:extLst>
              <a:ext uri="{FF2B5EF4-FFF2-40B4-BE49-F238E27FC236}">
                <a16:creationId xmlns:a16="http://schemas.microsoft.com/office/drawing/2014/main" id="{A3A1C643-7434-49DD-BF52-8002FC1FFFA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199692" y="121906"/>
            <a:ext cx="1141811" cy="4995106"/>
          </a:xfrm>
          <a:prstGeom prst="rect">
            <a:avLst/>
          </a:prstGeom>
        </p:spPr>
      </p:pic>
    </p:spTree>
    <p:extLst>
      <p:ext uri="{BB962C8B-B14F-4D97-AF65-F5344CB8AC3E}">
        <p14:creationId xmlns:p14="http://schemas.microsoft.com/office/powerpoint/2010/main" val="345558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16</a:t>
            </a:fld>
            <a:endParaRPr lang="zh-TW" altLang="en-US"/>
          </a:p>
        </p:txBody>
      </p:sp>
      <p:sp>
        <p:nvSpPr>
          <p:cNvPr id="6" name="標題 5">
            <a:extLst>
              <a:ext uri="{FF2B5EF4-FFF2-40B4-BE49-F238E27FC236}">
                <a16:creationId xmlns:a16="http://schemas.microsoft.com/office/drawing/2014/main" id="{48191F4D-57FA-4144-BCC3-E41E660351C1}"/>
              </a:ext>
            </a:extLst>
          </p:cNvPr>
          <p:cNvSpPr>
            <a:spLocks noGrp="1"/>
          </p:cNvSpPr>
          <p:nvPr>
            <p:ph type="title"/>
          </p:nvPr>
        </p:nvSpPr>
        <p:spPr/>
        <p:txBody>
          <a:bodyPr>
            <a:normAutofit/>
          </a:bodyPr>
          <a:lstStyle/>
          <a:p>
            <a:r>
              <a:rPr lang="zh-TW" altLang="en-US" sz="2400" dirty="0">
                <a:latin typeface="+mj-ea"/>
              </a:rPr>
              <a:t>超車行為分析</a:t>
            </a:r>
            <a:r>
              <a:rPr lang="en-US" altLang="zh-TW" sz="2400" dirty="0">
                <a:ea typeface="+mj-lt"/>
                <a:cs typeface="+mj-lt"/>
              </a:rPr>
              <a:t>:</a:t>
            </a:r>
            <a:r>
              <a:rPr lang="zh-TW" altLang="en-US" sz="2400" dirty="0">
                <a:ea typeface="+mj-lt"/>
                <a:cs typeface="+mj-lt"/>
              </a:rPr>
              <a:t>模擬工況設定</a:t>
            </a:r>
            <a:endParaRPr lang="zh-TW" altLang="en-US" sz="2400" dirty="0"/>
          </a:p>
        </p:txBody>
      </p:sp>
      <p:pic>
        <p:nvPicPr>
          <p:cNvPr id="4" name="圖片 3">
            <a:extLst>
              <a:ext uri="{FF2B5EF4-FFF2-40B4-BE49-F238E27FC236}">
                <a16:creationId xmlns:a16="http://schemas.microsoft.com/office/drawing/2014/main" id="{5755D5AB-2B85-4919-AF12-BA0FE77C5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61" y="843936"/>
            <a:ext cx="2781300" cy="5267325"/>
          </a:xfrm>
          <a:prstGeom prst="rect">
            <a:avLst/>
          </a:prstGeom>
        </p:spPr>
      </p:pic>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CC63172A-A5C9-4F34-AB27-4BDC2B05F90C}"/>
                  </a:ext>
                </a:extLst>
              </p:cNvPr>
              <p:cNvSpPr txBox="1"/>
              <p:nvPr/>
            </p:nvSpPr>
            <p:spPr>
              <a:xfrm>
                <a:off x="3136454" y="1880084"/>
                <a:ext cx="3624134" cy="317272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sz="1800" dirty="0">
                    <a:solidFill>
                      <a:schemeClr val="tx1"/>
                    </a:solidFill>
                  </a:rPr>
                  <a:t>慢車道初始車距</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10(m)</a:t>
                </a:r>
              </a:p>
              <a:p>
                <a:pPr marL="285750" indent="-285750">
                  <a:lnSpc>
                    <a:spcPct val="150000"/>
                  </a:lnSpc>
                  <a:buFont typeface="Arial" panose="020B0604020202020204" pitchFamily="34" charset="0"/>
                  <a:buChar char="•"/>
                </a:pPr>
                <a:r>
                  <a:rPr lang="zh-TW" altLang="en-US" dirty="0"/>
                  <a:t>慢車道前車車速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𝑠𝑓</m:t>
                        </m:r>
                      </m:sub>
                    </m:sSub>
                    <m:r>
                      <a:rPr lang="en-US" altLang="zh-TW" sz="1800" b="0" i="1" smtClean="0">
                        <a:solidFill>
                          <a:schemeClr val="tx1"/>
                        </a:solidFill>
                        <a:latin typeface="Cambria Math" panose="02040503050406030204" pitchFamily="18" charset="0"/>
                      </a:rPr>
                      <m:t>=</m:t>
                    </m:r>
                  </m:oMath>
                </a14:m>
                <a:r>
                  <a:rPr lang="en-US" altLang="zh-TW" sz="1800" b="0" dirty="0">
                    <a:solidFill>
                      <a:schemeClr val="tx1"/>
                    </a:solidFill>
                  </a:rPr>
                  <a:t>40(km/h)</a:t>
                </a:r>
              </a:p>
              <a:p>
                <a:pPr marL="285750" indent="-285750">
                  <a:lnSpc>
                    <a:spcPct val="150000"/>
                  </a:lnSpc>
                  <a:buFont typeface="Arial" panose="020B0604020202020204" pitchFamily="34" charset="0"/>
                  <a:buChar char="•"/>
                </a:pPr>
                <a:r>
                  <a:rPr lang="zh-TW" altLang="en-US" dirty="0"/>
                  <a:t>慢車道後車車速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𝑠𝑏</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endParaRPr lang="en-US" altLang="zh-TW" dirty="0"/>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7" name="文字方塊 6">
                <a:extLst>
                  <a:ext uri="{FF2B5EF4-FFF2-40B4-BE49-F238E27FC236}">
                    <a16:creationId xmlns:a16="http://schemas.microsoft.com/office/drawing/2014/main" id="{CC63172A-A5C9-4F34-AB27-4BDC2B05F90C}"/>
                  </a:ext>
                </a:extLst>
              </p:cNvPr>
              <p:cNvSpPr txBox="1">
                <a:spLocks noRot="1" noChangeAspect="1" noMove="1" noResize="1" noEditPoints="1" noAdjustHandles="1" noChangeArrowheads="1" noChangeShapeType="1" noTextEdit="1"/>
              </p:cNvSpPr>
              <p:nvPr/>
            </p:nvSpPr>
            <p:spPr>
              <a:xfrm>
                <a:off x="3136454" y="1880084"/>
                <a:ext cx="3624134" cy="3172728"/>
              </a:xfrm>
              <a:prstGeom prst="rect">
                <a:avLst/>
              </a:prstGeom>
              <a:blipFill>
                <a:blip r:embed="rId4"/>
                <a:stretch>
                  <a:fillRect l="-11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快車道車速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快車道車距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87795">
                    <a:tc>
                      <a:txBody>
                        <a:bodyPr/>
                        <a:lstStyle/>
                        <a:p>
                          <a:endParaRPr lang="zh-TW"/>
                        </a:p>
                      </a:txBody>
                      <a:tcPr>
                        <a:blipFill>
                          <a:blip r:embed="rId5"/>
                          <a:stretch>
                            <a:fillRect l="-263" t="-7813" r="-146842" b="-120313"/>
                          </a:stretch>
                        </a:blip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87795">
                    <a:tc>
                      <a:txBody>
                        <a:bodyPr/>
                        <a:lstStyle/>
                        <a:p>
                          <a:endParaRPr lang="zh-TW"/>
                        </a:p>
                      </a:txBody>
                      <a:tcPr>
                        <a:blipFill>
                          <a:blip r:embed="rId5"/>
                          <a:stretch>
                            <a:fillRect l="-263" t="-107813" r="-146842" b="-20313"/>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8" name="表格 7">
            <a:extLst>
              <a:ext uri="{FF2B5EF4-FFF2-40B4-BE49-F238E27FC236}">
                <a16:creationId xmlns:a16="http://schemas.microsoft.com/office/drawing/2014/main" id="{D53C0579-C6D1-4E70-8FAD-DB42D8760D52}"/>
              </a:ext>
            </a:extLst>
          </p:cNvPr>
          <p:cNvGraphicFramePr>
            <a:graphicFrameLocks noGrp="1"/>
          </p:cNvGraphicFramePr>
          <p:nvPr>
            <p:extLst>
              <p:ext uri="{D42A27DB-BD31-4B8C-83A1-F6EECF244321}">
                <p14:modId xmlns:p14="http://schemas.microsoft.com/office/powerpoint/2010/main" val="84825615"/>
              </p:ext>
            </p:extLst>
          </p:nvPr>
        </p:nvGraphicFramePr>
        <p:xfrm>
          <a:off x="3358391" y="4901871"/>
          <a:ext cx="5685247" cy="365760"/>
        </p:xfrm>
        <a:graphic>
          <a:graphicData uri="http://schemas.openxmlformats.org/drawingml/2006/table">
            <a:tbl>
              <a:tblPr firstRow="1" bandRow="1">
                <a:tableStyleId>{5C22544A-7EE6-4342-B048-85BDC9FD1C3A}</a:tableStyleId>
              </a:tblPr>
              <a:tblGrid>
                <a:gridCol w="2287035">
                  <a:extLst>
                    <a:ext uri="{9D8B030D-6E8A-4147-A177-3AD203B41FA5}">
                      <a16:colId xmlns:a16="http://schemas.microsoft.com/office/drawing/2014/main" val="1635924170"/>
                    </a:ext>
                  </a:extLst>
                </a:gridCol>
                <a:gridCol w="100070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0.1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0.02</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3592202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17</a:t>
            </a:fld>
            <a:endParaRPr lang="zh-TW" altLang="en-US"/>
          </a:p>
        </p:txBody>
      </p:sp>
      <p:sp>
        <p:nvSpPr>
          <p:cNvPr id="3" name="標題 2">
            <a:extLst>
              <a:ext uri="{FF2B5EF4-FFF2-40B4-BE49-F238E27FC236}">
                <a16:creationId xmlns:a16="http://schemas.microsoft.com/office/drawing/2014/main" id="{F90A6037-ACA2-47AD-92DF-BCE82F3398C6}"/>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0" y="1533427"/>
            <a:ext cx="418542" cy="3743139"/>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73353363"/>
              </p:ext>
            </p:extLst>
          </p:nvPr>
        </p:nvGraphicFramePr>
        <p:xfrm>
          <a:off x="418542" y="1533427"/>
          <a:ext cx="8748169" cy="3743139"/>
        </p:xfrm>
        <a:graphic>
          <a:graphicData uri="http://schemas.openxmlformats.org/drawingml/2006/table">
            <a:tbl>
              <a:tblPr firstRow="1" bandRow="1">
                <a:tableStyleId>{5C22544A-7EE6-4342-B048-85BDC9FD1C3A}</a:tableStyleId>
              </a:tblPr>
              <a:tblGrid>
                <a:gridCol w="1074126">
                  <a:extLst>
                    <a:ext uri="{9D8B030D-6E8A-4147-A177-3AD203B41FA5}">
                      <a16:colId xmlns:a16="http://schemas.microsoft.com/office/drawing/2014/main" val="1979449332"/>
                    </a:ext>
                  </a:extLst>
                </a:gridCol>
                <a:gridCol w="2518232">
                  <a:extLst>
                    <a:ext uri="{9D8B030D-6E8A-4147-A177-3AD203B41FA5}">
                      <a16:colId xmlns:a16="http://schemas.microsoft.com/office/drawing/2014/main" val="881958898"/>
                    </a:ext>
                  </a:extLst>
                </a:gridCol>
                <a:gridCol w="2565971">
                  <a:extLst>
                    <a:ext uri="{9D8B030D-6E8A-4147-A177-3AD203B41FA5}">
                      <a16:colId xmlns:a16="http://schemas.microsoft.com/office/drawing/2014/main" val="875715011"/>
                    </a:ext>
                  </a:extLst>
                </a:gridCol>
                <a:gridCol w="2589840">
                  <a:extLst>
                    <a:ext uri="{9D8B030D-6E8A-4147-A177-3AD203B41FA5}">
                      <a16:colId xmlns:a16="http://schemas.microsoft.com/office/drawing/2014/main" val="2595582419"/>
                    </a:ext>
                  </a:extLst>
                </a:gridCol>
              </a:tblGrid>
              <a:tr h="408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91012500"/>
                  </a:ext>
                </a:extLst>
              </a:tr>
              <a:tr h="82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超車時車距過小導致後車追撞，</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碰撞車輛速差</a:t>
                      </a:r>
                      <a:r>
                        <a:rPr lang="en-US" altLang="zh-TW" sz="1400" dirty="0">
                          <a:solidFill>
                            <a:schemeClr val="tx1"/>
                          </a:solidFill>
                        </a:rPr>
                        <a:t>:4.8285(m/s)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嘗試超車失敗後等所有</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車輛通過完成超車，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:14.3s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:11.5s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0666335"/>
                  </a:ext>
                </a:extLst>
              </a:tr>
              <a:tr h="25131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5763049"/>
                  </a:ext>
                </a:extLst>
              </a:tr>
            </a:tbl>
          </a:graphicData>
        </a:graphic>
      </p:graphicFrame>
      <p:pic>
        <p:nvPicPr>
          <p:cNvPr id="27" name="圖片 26">
            <a:extLst>
              <a:ext uri="{FF2B5EF4-FFF2-40B4-BE49-F238E27FC236}">
                <a16:creationId xmlns:a16="http://schemas.microsoft.com/office/drawing/2014/main" id="{1D725049-C807-418D-8E38-C2C385F0E560}"/>
              </a:ext>
            </a:extLst>
          </p:cNvPr>
          <p:cNvPicPr>
            <a:picLocks noChangeAspect="1"/>
          </p:cNvPicPr>
          <p:nvPr/>
        </p:nvPicPr>
        <p:blipFill>
          <a:blip r:embed="rId3"/>
          <a:stretch>
            <a:fillRect/>
          </a:stretch>
        </p:blipFill>
        <p:spPr>
          <a:xfrm>
            <a:off x="1633985" y="2787542"/>
            <a:ext cx="2232046" cy="2398186"/>
          </a:xfrm>
          <a:prstGeom prst="rect">
            <a:avLst/>
          </a:prstGeom>
        </p:spPr>
      </p:pic>
      <p:pic>
        <p:nvPicPr>
          <p:cNvPr id="29" name="圖片 28">
            <a:extLst>
              <a:ext uri="{FF2B5EF4-FFF2-40B4-BE49-F238E27FC236}">
                <a16:creationId xmlns:a16="http://schemas.microsoft.com/office/drawing/2014/main" id="{F921D8B8-6006-4012-86A7-CF13C4772EA0}"/>
              </a:ext>
            </a:extLst>
          </p:cNvPr>
          <p:cNvPicPr>
            <a:picLocks noChangeAspect="1"/>
          </p:cNvPicPr>
          <p:nvPr/>
        </p:nvPicPr>
        <p:blipFill>
          <a:blip r:embed="rId4"/>
          <a:stretch>
            <a:fillRect/>
          </a:stretch>
        </p:blipFill>
        <p:spPr>
          <a:xfrm>
            <a:off x="4084999" y="3407548"/>
            <a:ext cx="2402180" cy="1154151"/>
          </a:xfrm>
          <a:prstGeom prst="rect">
            <a:avLst/>
          </a:prstGeom>
        </p:spPr>
      </p:pic>
      <p:pic>
        <p:nvPicPr>
          <p:cNvPr id="31" name="圖片 30">
            <a:extLst>
              <a:ext uri="{FF2B5EF4-FFF2-40B4-BE49-F238E27FC236}">
                <a16:creationId xmlns:a16="http://schemas.microsoft.com/office/drawing/2014/main" id="{1D7BD09D-A690-4333-AC80-3D6F63369A31}"/>
              </a:ext>
            </a:extLst>
          </p:cNvPr>
          <p:cNvPicPr>
            <a:picLocks noChangeAspect="1"/>
          </p:cNvPicPr>
          <p:nvPr/>
        </p:nvPicPr>
        <p:blipFill>
          <a:blip r:embed="rId5"/>
          <a:stretch>
            <a:fillRect/>
          </a:stretch>
        </p:blipFill>
        <p:spPr>
          <a:xfrm>
            <a:off x="6625855" y="3207252"/>
            <a:ext cx="2402179" cy="1441308"/>
          </a:xfrm>
          <a:prstGeom prst="rect">
            <a:avLst/>
          </a:prstGeom>
        </p:spPr>
      </p:pic>
      <p:sp>
        <p:nvSpPr>
          <p:cNvPr id="37" name="文字方塊 36">
            <a:extLst>
              <a:ext uri="{FF2B5EF4-FFF2-40B4-BE49-F238E27FC236}">
                <a16:creationId xmlns:a16="http://schemas.microsoft.com/office/drawing/2014/main" id="{5272459A-A5CD-4EBE-9324-E837E231C9B4}"/>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55kmh</a:t>
            </a:r>
            <a:r>
              <a:rPr lang="zh-TW" altLang="en-US" dirty="0"/>
              <a:t>，快車道車距</a:t>
            </a:r>
            <a:r>
              <a:rPr lang="en-US" altLang="zh-TW" dirty="0"/>
              <a:t>10m</a:t>
            </a:r>
            <a:endParaRPr lang="zh-TW" altLang="en-US" dirty="0"/>
          </a:p>
        </p:txBody>
      </p:sp>
    </p:spTree>
    <p:extLst>
      <p:ext uri="{BB962C8B-B14F-4D97-AF65-F5344CB8AC3E}">
        <p14:creationId xmlns:p14="http://schemas.microsoft.com/office/powerpoint/2010/main" val="2159029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18</a:t>
            </a:fld>
            <a:endParaRPr lang="zh-TW" altLang="en-US"/>
          </a:p>
        </p:txBody>
      </p:sp>
      <p:sp>
        <p:nvSpPr>
          <p:cNvPr id="3" name="標題 2">
            <a:extLst>
              <a:ext uri="{FF2B5EF4-FFF2-40B4-BE49-F238E27FC236}">
                <a16:creationId xmlns:a16="http://schemas.microsoft.com/office/drawing/2014/main" id="{CEB88021-C43F-4096-A42E-9BDF777CF8ED}"/>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graphicFrame>
        <p:nvGraphicFramePr>
          <p:cNvPr id="15" name="表格 14">
            <a:extLst>
              <a:ext uri="{FF2B5EF4-FFF2-40B4-BE49-F238E27FC236}">
                <a16:creationId xmlns:a16="http://schemas.microsoft.com/office/drawing/2014/main" id="{6E2BF359-34FD-48C8-9531-C930A5B55F49}"/>
              </a:ext>
            </a:extLst>
          </p:cNvPr>
          <p:cNvGraphicFramePr>
            <a:graphicFrameLocks noGrp="1"/>
          </p:cNvGraphicFramePr>
          <p:nvPr>
            <p:extLst>
              <p:ext uri="{D42A27DB-BD31-4B8C-83A1-F6EECF244321}">
                <p14:modId xmlns:p14="http://schemas.microsoft.com/office/powerpoint/2010/main" val="1292572534"/>
              </p:ext>
            </p:extLst>
          </p:nvPr>
        </p:nvGraphicFramePr>
        <p:xfrm>
          <a:off x="445298" y="1418621"/>
          <a:ext cx="8612444" cy="3922511"/>
        </p:xfrm>
        <a:graphic>
          <a:graphicData uri="http://schemas.openxmlformats.org/drawingml/2006/table">
            <a:tbl>
              <a:tblPr firstRow="1" bandRow="1">
                <a:tableStyleId>{5C22544A-7EE6-4342-B048-85BDC9FD1C3A}</a:tableStyleId>
              </a:tblPr>
              <a:tblGrid>
                <a:gridCol w="1057462">
                  <a:extLst>
                    <a:ext uri="{9D8B030D-6E8A-4147-A177-3AD203B41FA5}">
                      <a16:colId xmlns:a16="http://schemas.microsoft.com/office/drawing/2014/main" val="1979449332"/>
                    </a:ext>
                  </a:extLst>
                </a:gridCol>
                <a:gridCol w="2571699">
                  <a:extLst>
                    <a:ext uri="{9D8B030D-6E8A-4147-A177-3AD203B41FA5}">
                      <a16:colId xmlns:a16="http://schemas.microsoft.com/office/drawing/2014/main" val="881958898"/>
                    </a:ext>
                  </a:extLst>
                </a:gridCol>
                <a:gridCol w="2764941">
                  <a:extLst>
                    <a:ext uri="{9D8B030D-6E8A-4147-A177-3AD203B41FA5}">
                      <a16:colId xmlns:a16="http://schemas.microsoft.com/office/drawing/2014/main" val="875715011"/>
                    </a:ext>
                  </a:extLst>
                </a:gridCol>
                <a:gridCol w="2218342">
                  <a:extLst>
                    <a:ext uri="{9D8B030D-6E8A-4147-A177-3AD203B41FA5}">
                      <a16:colId xmlns:a16="http://schemas.microsoft.com/office/drawing/2014/main" val="2595582419"/>
                    </a:ext>
                  </a:extLst>
                </a:gridCol>
              </a:tblGrid>
              <a:tr h="3814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0.05</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0.02</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49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9.7(s)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遭第三台車追撞，</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碰撞速差</a:t>
                      </a:r>
                      <a:r>
                        <a:rPr lang="en-US" altLang="zh-TW" sz="1400" dirty="0">
                          <a:solidFill>
                            <a:schemeClr val="tx1"/>
                          </a:solidFill>
                        </a:rPr>
                        <a:t>:0.3934(m/s)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9916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p:sp>
        <p:nvSpPr>
          <p:cNvPr id="16" name="矩形 15">
            <a:extLst>
              <a:ext uri="{FF2B5EF4-FFF2-40B4-BE49-F238E27FC236}">
                <a16:creationId xmlns:a16="http://schemas.microsoft.com/office/drawing/2014/main" id="{6C3CCC36-5B3B-4292-8113-C438E52D48A5}"/>
              </a:ext>
            </a:extLst>
          </p:cNvPr>
          <p:cNvSpPr/>
          <p:nvPr/>
        </p:nvSpPr>
        <p:spPr>
          <a:xfrm>
            <a:off x="26756" y="1418620"/>
            <a:ext cx="418542" cy="3922512"/>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pic>
        <p:nvPicPr>
          <p:cNvPr id="17" name="圖片 16">
            <a:extLst>
              <a:ext uri="{FF2B5EF4-FFF2-40B4-BE49-F238E27FC236}">
                <a16:creationId xmlns:a16="http://schemas.microsoft.com/office/drawing/2014/main" id="{9E07FDED-D536-4F2E-8CB0-34A3E6BB540D}"/>
              </a:ext>
            </a:extLst>
          </p:cNvPr>
          <p:cNvPicPr>
            <a:picLocks noChangeAspect="1"/>
          </p:cNvPicPr>
          <p:nvPr/>
        </p:nvPicPr>
        <p:blipFill>
          <a:blip r:embed="rId3"/>
          <a:stretch>
            <a:fillRect/>
          </a:stretch>
        </p:blipFill>
        <p:spPr>
          <a:xfrm>
            <a:off x="1588847" y="3033516"/>
            <a:ext cx="2418375" cy="1347380"/>
          </a:xfrm>
          <a:prstGeom prst="rect">
            <a:avLst/>
          </a:prstGeom>
        </p:spPr>
      </p:pic>
      <p:pic>
        <p:nvPicPr>
          <p:cNvPr id="18" name="圖片 17">
            <a:extLst>
              <a:ext uri="{FF2B5EF4-FFF2-40B4-BE49-F238E27FC236}">
                <a16:creationId xmlns:a16="http://schemas.microsoft.com/office/drawing/2014/main" id="{3F6CDB60-2E94-4317-93F6-C9A79FD0203B}"/>
              </a:ext>
            </a:extLst>
          </p:cNvPr>
          <p:cNvPicPr>
            <a:picLocks noChangeAspect="1"/>
          </p:cNvPicPr>
          <p:nvPr/>
        </p:nvPicPr>
        <p:blipFill>
          <a:blip r:embed="rId4"/>
          <a:stretch>
            <a:fillRect/>
          </a:stretch>
        </p:blipFill>
        <p:spPr>
          <a:xfrm>
            <a:off x="4208045" y="2811635"/>
            <a:ext cx="2579733" cy="1791141"/>
          </a:xfrm>
          <a:prstGeom prst="rect">
            <a:avLst/>
          </a:prstGeom>
        </p:spPr>
      </p:pic>
      <p:pic>
        <p:nvPicPr>
          <p:cNvPr id="19" name="圖片 18">
            <a:extLst>
              <a:ext uri="{FF2B5EF4-FFF2-40B4-BE49-F238E27FC236}">
                <a16:creationId xmlns:a16="http://schemas.microsoft.com/office/drawing/2014/main" id="{78F20833-208B-4BC8-A3A9-EA7C51130FC6}"/>
              </a:ext>
            </a:extLst>
          </p:cNvPr>
          <p:cNvPicPr>
            <a:picLocks noChangeAspect="1"/>
          </p:cNvPicPr>
          <p:nvPr/>
        </p:nvPicPr>
        <p:blipFill>
          <a:blip r:embed="rId5"/>
          <a:stretch>
            <a:fillRect/>
          </a:stretch>
        </p:blipFill>
        <p:spPr>
          <a:xfrm>
            <a:off x="7095150" y="2506789"/>
            <a:ext cx="1695587" cy="2400831"/>
          </a:xfrm>
          <a:prstGeom prst="rect">
            <a:avLst/>
          </a:prstGeom>
        </p:spPr>
      </p:pic>
      <p:sp>
        <p:nvSpPr>
          <p:cNvPr id="20" name="文字方塊 19">
            <a:extLst>
              <a:ext uri="{FF2B5EF4-FFF2-40B4-BE49-F238E27FC236}">
                <a16:creationId xmlns:a16="http://schemas.microsoft.com/office/drawing/2014/main" id="{06AAF002-DE07-4017-AAF6-D82D3F63A6DC}"/>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60kmh</a:t>
            </a:r>
            <a:r>
              <a:rPr lang="zh-TW" altLang="en-US" dirty="0"/>
              <a:t>，快車道車距</a:t>
            </a:r>
            <a:r>
              <a:rPr lang="en-US" altLang="zh-TW" dirty="0"/>
              <a:t>10m</a:t>
            </a:r>
            <a:endParaRPr lang="zh-TW" altLang="en-US" dirty="0"/>
          </a:p>
        </p:txBody>
      </p:sp>
      <p:sp>
        <p:nvSpPr>
          <p:cNvPr id="22" name="矩形: 圓角 21">
            <a:extLst>
              <a:ext uri="{FF2B5EF4-FFF2-40B4-BE49-F238E27FC236}">
                <a16:creationId xmlns:a16="http://schemas.microsoft.com/office/drawing/2014/main" id="{104CF0F8-F4AD-4A3B-A094-709329F0395A}"/>
              </a:ext>
            </a:extLst>
          </p:cNvPr>
          <p:cNvSpPr/>
          <p:nvPr/>
        </p:nvSpPr>
        <p:spPr>
          <a:xfrm>
            <a:off x="56507" y="5505782"/>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車輛間行為保守或激進影響選擇超車時機，在不同可接受風險皆可能導致不同駕駛決策行為，因此比起以保守風險行駛更應該根據環境調整可接受風險</a:t>
            </a:r>
          </a:p>
        </p:txBody>
      </p:sp>
    </p:spTree>
    <p:extLst>
      <p:ext uri="{BB962C8B-B14F-4D97-AF65-F5344CB8AC3E}">
        <p14:creationId xmlns:p14="http://schemas.microsoft.com/office/powerpoint/2010/main" val="1008188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19</a:t>
            </a:fld>
            <a:endParaRPr lang="zh-TW" altLang="en-US"/>
          </a:p>
        </p:txBody>
      </p:sp>
      <p:sp>
        <p:nvSpPr>
          <p:cNvPr id="3" name="標題 2">
            <a:extLst>
              <a:ext uri="{FF2B5EF4-FFF2-40B4-BE49-F238E27FC236}">
                <a16:creationId xmlns:a16="http://schemas.microsoft.com/office/drawing/2014/main" id="{1E9F339D-5B93-40F5-842F-725A4581E0EE}"/>
              </a:ext>
            </a:extLst>
          </p:cNvPr>
          <p:cNvSpPr>
            <a:spLocks noGrp="1"/>
          </p:cNvSpPr>
          <p:nvPr>
            <p:ph type="title"/>
          </p:nvPr>
        </p:nvSpPr>
        <p:spPr/>
        <p:txBody>
          <a:bodyPr>
            <a:normAutofit/>
          </a:bodyPr>
          <a:lstStyle/>
          <a:p>
            <a:r>
              <a:rPr lang="zh-TW" altLang="en-US" sz="2700" dirty="0">
                <a:ea typeface="+mj-lt"/>
                <a:cs typeface="+mj-lt"/>
              </a:rPr>
              <a:t>無保護左轉</a:t>
            </a:r>
            <a:r>
              <a:rPr lang="zh-TW" altLang="zh-TW" sz="2700" dirty="0">
                <a:ea typeface="+mj-lt"/>
                <a:cs typeface="+mj-lt"/>
              </a:rPr>
              <a:t>分析</a:t>
            </a:r>
            <a:r>
              <a:rPr lang="en-US" altLang="zh-TW" sz="2700" dirty="0">
                <a:ea typeface="+mj-lt"/>
                <a:cs typeface="+mj-lt"/>
              </a:rPr>
              <a:t>:</a:t>
            </a:r>
            <a:endParaRPr lang="zh-TW" altLang="en-US" dirty="0"/>
          </a:p>
        </p:txBody>
      </p:sp>
      <p:pic>
        <p:nvPicPr>
          <p:cNvPr id="4" name="圖片 3">
            <a:extLst>
              <a:ext uri="{FF2B5EF4-FFF2-40B4-BE49-F238E27FC236}">
                <a16:creationId xmlns:a16="http://schemas.microsoft.com/office/drawing/2014/main" id="{EE3FEDC6-CE1B-41F5-B9E3-BB3F21512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5" y="917285"/>
            <a:ext cx="3070989" cy="5582783"/>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8E3688E1-6D75-40F0-B3CD-172946F02096}"/>
                  </a:ext>
                </a:extLst>
              </p:cNvPr>
              <p:cNvSpPr txBox="1"/>
              <p:nvPr/>
            </p:nvSpPr>
            <p:spPr>
              <a:xfrm>
                <a:off x="3212710" y="1648364"/>
                <a:ext cx="2960041" cy="2308324"/>
              </a:xfrm>
              <a:prstGeom prst="rect">
                <a:avLst/>
              </a:prstGeom>
              <a:noFill/>
            </p:spPr>
            <p:txBody>
              <a:bodyPr wrap="none" rtlCol="0">
                <a:spAutoFit/>
              </a:bodyPr>
              <a:lstStyle/>
              <a:p>
                <a:pPr>
                  <a:lnSpc>
                    <a:spcPct val="150000"/>
                  </a:lnSpc>
                </a:pPr>
                <a:endParaRPr lang="en-US" altLang="zh-TW" dirty="0"/>
              </a:p>
              <a:p>
                <a:pPr marL="285750" indent="-285750">
                  <a:lnSpc>
                    <a:spcPct val="150000"/>
                  </a:lnSpc>
                  <a:buFont typeface="Arial" panose="020B0604020202020204" pitchFamily="34" charset="0"/>
                  <a:buChar char="•"/>
                </a:pPr>
                <a:r>
                  <a:rPr lang="zh-TW" altLang="en-US" dirty="0"/>
                  <a:t>直行車車速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10" name="文字方塊 9">
                <a:extLst>
                  <a:ext uri="{FF2B5EF4-FFF2-40B4-BE49-F238E27FC236}">
                    <a16:creationId xmlns:a16="http://schemas.microsoft.com/office/drawing/2014/main" id="{8E3688E1-6D75-40F0-B3CD-172946F02096}"/>
                  </a:ext>
                </a:extLst>
              </p:cNvPr>
              <p:cNvSpPr txBox="1">
                <a:spLocks noRot="1" noChangeAspect="1" noMove="1" noResize="1" noEditPoints="1" noAdjustHandles="1" noChangeArrowheads="1" noChangeShapeType="1" noTextEdit="1"/>
              </p:cNvSpPr>
              <p:nvPr/>
            </p:nvSpPr>
            <p:spPr>
              <a:xfrm>
                <a:off x="3212710" y="1648364"/>
                <a:ext cx="2960041" cy="2308324"/>
              </a:xfrm>
              <a:prstGeom prst="rect">
                <a:avLst/>
              </a:prstGeom>
              <a:blipFill>
                <a:blip r:embed="rId4"/>
                <a:stretch>
                  <a:fillRect l="-1235" r="-14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轉彎車車速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直行車車距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65760">
                    <a:tc>
                      <a:txBody>
                        <a:bodyPr/>
                        <a:lstStyle/>
                        <a:p>
                          <a:endParaRPr lang="zh-TW"/>
                        </a:p>
                      </a:txBody>
                      <a:tcPr>
                        <a:blipFill>
                          <a:blip r:embed="rId5"/>
                          <a:stretch>
                            <a:fillRect l="-289" t="-8197" r="-171098" b="-124590"/>
                          </a:stretch>
                        </a:blip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65760">
                    <a:tc>
                      <a:txBody>
                        <a:bodyPr/>
                        <a:lstStyle/>
                        <a:p>
                          <a:endParaRPr lang="zh-TW"/>
                        </a:p>
                      </a:txBody>
                      <a:tcPr>
                        <a:blipFill>
                          <a:blip r:embed="rId5"/>
                          <a:stretch>
                            <a:fillRect l="-289" t="-110000" r="-171098" b="-26667"/>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12" name="表格 11">
            <a:extLst>
              <a:ext uri="{FF2B5EF4-FFF2-40B4-BE49-F238E27FC236}">
                <a16:creationId xmlns:a16="http://schemas.microsoft.com/office/drawing/2014/main" id="{388DECC2-10E6-4EE7-96A0-86B50AFFCB9B}"/>
              </a:ext>
            </a:extLst>
          </p:cNvPr>
          <p:cNvGraphicFramePr>
            <a:graphicFrameLocks noGrp="1"/>
          </p:cNvGraphicFramePr>
          <p:nvPr>
            <p:extLst>
              <p:ext uri="{D42A27DB-BD31-4B8C-83A1-F6EECF244321}">
                <p14:modId xmlns:p14="http://schemas.microsoft.com/office/powerpoint/2010/main" val="3906367676"/>
              </p:ext>
            </p:extLst>
          </p:nvPr>
        </p:nvGraphicFramePr>
        <p:xfrm>
          <a:off x="3367963" y="3800179"/>
          <a:ext cx="5685247" cy="365760"/>
        </p:xfrm>
        <a:graphic>
          <a:graphicData uri="http://schemas.openxmlformats.org/drawingml/2006/table">
            <a:tbl>
              <a:tblPr firstRow="1" bandRow="1">
                <a:tableStyleId>{5C22544A-7EE6-4342-B048-85BDC9FD1C3A}</a:tableStyleId>
              </a:tblPr>
              <a:tblGrid>
                <a:gridCol w="2094555">
                  <a:extLst>
                    <a:ext uri="{9D8B030D-6E8A-4147-A177-3AD203B41FA5}">
                      <a16:colId xmlns:a16="http://schemas.microsoft.com/office/drawing/2014/main" val="1635924170"/>
                    </a:ext>
                  </a:extLst>
                </a:gridCol>
                <a:gridCol w="119318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0.001</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851764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95AE94A5-48FC-3898-A04A-B2557325A270}"/>
              </a:ext>
            </a:extLst>
          </p:cNvPr>
          <p:cNvSpPr/>
          <p:nvPr/>
        </p:nvSpPr>
        <p:spPr>
          <a:xfrm>
            <a:off x="2245995" y="142415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1.</a:t>
            </a:r>
            <a:r>
              <a:rPr kumimoji="1" lang="zh-TW" altLang="en-US" dirty="0">
                <a:solidFill>
                  <a:schemeClr val="tx1"/>
                </a:solidFill>
                <a:latin typeface="+mj-ea"/>
                <a:ea typeface="+mj-ea"/>
              </a:rPr>
              <a:t>研究目的與研究動機</a:t>
            </a:r>
          </a:p>
        </p:txBody>
      </p:sp>
      <p:sp>
        <p:nvSpPr>
          <p:cNvPr id="39" name="矩形 38">
            <a:extLst>
              <a:ext uri="{FF2B5EF4-FFF2-40B4-BE49-F238E27FC236}">
                <a16:creationId xmlns:a16="http://schemas.microsoft.com/office/drawing/2014/main" id="{0FB25F51-D956-2904-B4A7-3674B59B51BA}"/>
              </a:ext>
            </a:extLst>
          </p:cNvPr>
          <p:cNvSpPr/>
          <p:nvPr/>
        </p:nvSpPr>
        <p:spPr>
          <a:xfrm>
            <a:off x="2245995" y="254536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2.</a:t>
            </a:r>
            <a:r>
              <a:rPr kumimoji="1" lang="zh-TW" altLang="en-US" dirty="0">
                <a:solidFill>
                  <a:schemeClr val="tx1"/>
                </a:solidFill>
                <a:latin typeface="+mj-ea"/>
                <a:ea typeface="+mj-ea"/>
              </a:rPr>
              <a:t>研究方法</a:t>
            </a:r>
          </a:p>
        </p:txBody>
      </p:sp>
      <p:sp>
        <p:nvSpPr>
          <p:cNvPr id="42" name="矩形 41">
            <a:extLst>
              <a:ext uri="{FF2B5EF4-FFF2-40B4-BE49-F238E27FC236}">
                <a16:creationId xmlns:a16="http://schemas.microsoft.com/office/drawing/2014/main" id="{FF35F89E-3B90-3091-ED50-19A16B3F9EAA}"/>
              </a:ext>
            </a:extLst>
          </p:cNvPr>
          <p:cNvSpPr/>
          <p:nvPr/>
        </p:nvSpPr>
        <p:spPr>
          <a:xfrm>
            <a:off x="2245995" y="366657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3.</a:t>
            </a:r>
            <a:r>
              <a:rPr kumimoji="1" lang="zh-TW" altLang="en-US" dirty="0">
                <a:solidFill>
                  <a:schemeClr val="tx1"/>
                </a:solidFill>
                <a:latin typeface="+mj-ea"/>
                <a:ea typeface="+mj-ea"/>
              </a:rPr>
              <a:t>研究結果與分析</a:t>
            </a:r>
          </a:p>
        </p:txBody>
      </p:sp>
      <p:sp>
        <p:nvSpPr>
          <p:cNvPr id="45" name="矩形 44">
            <a:extLst>
              <a:ext uri="{FF2B5EF4-FFF2-40B4-BE49-F238E27FC236}">
                <a16:creationId xmlns:a16="http://schemas.microsoft.com/office/drawing/2014/main" id="{A32B6059-4CBB-0F28-C0DD-7E527D56EB9E}"/>
              </a:ext>
            </a:extLst>
          </p:cNvPr>
          <p:cNvSpPr/>
          <p:nvPr/>
        </p:nvSpPr>
        <p:spPr>
          <a:xfrm>
            <a:off x="2245995" y="478778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4.</a:t>
            </a:r>
            <a:r>
              <a:rPr kumimoji="1" lang="zh-TW" altLang="en-US" dirty="0">
                <a:solidFill>
                  <a:schemeClr val="tx1"/>
                </a:solidFill>
                <a:latin typeface="+mj-ea"/>
                <a:ea typeface="+mj-ea"/>
              </a:rPr>
              <a:t>成果貢獻與未來展望</a:t>
            </a:r>
          </a:p>
        </p:txBody>
      </p:sp>
      <p:sp>
        <p:nvSpPr>
          <p:cNvPr id="2" name="投影片編號版面配置區 1">
            <a:extLst>
              <a:ext uri="{FF2B5EF4-FFF2-40B4-BE49-F238E27FC236}">
                <a16:creationId xmlns:a16="http://schemas.microsoft.com/office/drawing/2014/main" id="{E27E9203-7BF6-A82C-7CF8-4AB0596493AC}"/>
              </a:ext>
            </a:extLst>
          </p:cNvPr>
          <p:cNvSpPr>
            <a:spLocks noGrp="1"/>
          </p:cNvSpPr>
          <p:nvPr>
            <p:ph type="sldNum" sz="quarter" idx="12"/>
          </p:nvPr>
        </p:nvSpPr>
        <p:spPr/>
        <p:txBody>
          <a:bodyPr/>
          <a:lstStyle/>
          <a:p>
            <a:fld id="{6D77D3CB-5987-4045-A9DE-313BCFC794EF}" type="slidenum">
              <a:rPr lang="zh-TW" altLang="en-US" smtClean="0"/>
              <a:pPr/>
              <a:t>2</a:t>
            </a:fld>
            <a:endParaRPr lang="zh-TW" altLang="en-US" dirty="0"/>
          </a:p>
        </p:txBody>
      </p:sp>
      <p:sp>
        <p:nvSpPr>
          <p:cNvPr id="47" name="標題 3">
            <a:extLst>
              <a:ext uri="{FF2B5EF4-FFF2-40B4-BE49-F238E27FC236}">
                <a16:creationId xmlns:a16="http://schemas.microsoft.com/office/drawing/2014/main" id="{1EBFFCD0-661B-F83B-53B3-472C2A04B15D}"/>
              </a:ext>
            </a:extLst>
          </p:cNvPr>
          <p:cNvSpPr>
            <a:spLocks noGrp="1"/>
          </p:cNvSpPr>
          <p:nvPr>
            <p:ph type="title"/>
          </p:nvPr>
        </p:nvSpPr>
        <p:spPr/>
        <p:txBody>
          <a:bodyPr>
            <a:normAutofit/>
          </a:bodyPr>
          <a:lstStyle/>
          <a:p>
            <a:pPr algn="l"/>
            <a:r>
              <a:rPr lang="zh-TW" altLang="en-US" dirty="0">
                <a:latin typeface="+mj-ea"/>
              </a:rPr>
              <a:t>大綱</a:t>
            </a:r>
          </a:p>
        </p:txBody>
      </p:sp>
    </p:spTree>
    <p:extLst>
      <p:ext uri="{BB962C8B-B14F-4D97-AF65-F5344CB8AC3E}">
        <p14:creationId xmlns:p14="http://schemas.microsoft.com/office/powerpoint/2010/main" val="4189344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20</a:t>
            </a:fld>
            <a:endParaRPr lang="zh-TW" altLang="en-US"/>
          </a:p>
        </p:txBody>
      </p:sp>
      <p:sp>
        <p:nvSpPr>
          <p:cNvPr id="3" name="標題 2">
            <a:extLst>
              <a:ext uri="{FF2B5EF4-FFF2-40B4-BE49-F238E27FC236}">
                <a16:creationId xmlns:a16="http://schemas.microsoft.com/office/drawing/2014/main" id="{F8B89E95-494B-4DB1-BADE-DDBA2E180DCE}"/>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r>
              <a:rPr lang="en-US" altLang="zh-TW" sz="2700" dirty="0">
                <a:ea typeface="+mj-lt"/>
                <a:cs typeface="+mj-lt"/>
              </a:rPr>
              <a:t>:</a:t>
            </a:r>
            <a:r>
              <a:rPr lang="zh-TW" altLang="en-US" sz="2700" dirty="0">
                <a:ea typeface="+mj-lt"/>
                <a:cs typeface="+mj-lt"/>
              </a:rPr>
              <a:t>無風險駕駛</a:t>
            </a:r>
            <a:r>
              <a:rPr lang="en-US" altLang="zh-TW" sz="2700" dirty="0">
                <a:ea typeface="+mj-lt"/>
                <a:cs typeface="+mj-lt"/>
              </a:rPr>
              <a:t>(</a:t>
            </a:r>
            <a:r>
              <a:rPr lang="zh-TW" altLang="en-US" sz="2700" dirty="0">
                <a:ea typeface="+mj-lt"/>
                <a:cs typeface="+mj-lt"/>
              </a:rPr>
              <a:t>可接受風險為</a:t>
            </a:r>
            <a:r>
              <a:rPr lang="en-US" altLang="zh-TW" sz="2700" dirty="0">
                <a:ea typeface="+mj-lt"/>
                <a:cs typeface="+mj-lt"/>
              </a:rPr>
              <a:t>1)</a:t>
            </a:r>
            <a:endParaRPr lang="zh-TW" altLang="en-US" dirty="0"/>
          </a:p>
        </p:txBody>
      </p:sp>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4214536560"/>
                  </p:ext>
                </p:extLst>
              </p:nvPr>
            </p:nvGraphicFramePr>
            <p:xfrm>
              <a:off x="398417" y="1945640"/>
              <a:ext cx="5011271" cy="29667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59477684"/>
                        </a:ext>
                      </a:extLst>
                    </a:gridCol>
                    <a:gridCol w="1219200">
                      <a:extLst>
                        <a:ext uri="{9D8B030D-6E8A-4147-A177-3AD203B41FA5}">
                          <a16:colId xmlns:a16="http://schemas.microsoft.com/office/drawing/2014/main" val="2859546662"/>
                        </a:ext>
                      </a:extLst>
                    </a:gridCol>
                    <a:gridCol w="833718">
                      <a:extLst>
                        <a:ext uri="{9D8B030D-6E8A-4147-A177-3AD203B41FA5}">
                          <a16:colId xmlns:a16="http://schemas.microsoft.com/office/drawing/2014/main" val="832497409"/>
                        </a:ext>
                      </a:extLst>
                    </a:gridCol>
                    <a:gridCol w="923365">
                      <a:extLst>
                        <a:ext uri="{9D8B030D-6E8A-4147-A177-3AD203B41FA5}">
                          <a16:colId xmlns:a16="http://schemas.microsoft.com/office/drawing/2014/main" val="3697441382"/>
                        </a:ext>
                      </a:extLst>
                    </a:gridCol>
                    <a:gridCol w="815788">
                      <a:extLst>
                        <a:ext uri="{9D8B030D-6E8A-4147-A177-3AD203B41FA5}">
                          <a16:colId xmlns:a16="http://schemas.microsoft.com/office/drawing/2014/main" val="1511964581"/>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272719560"/>
                      </a:ext>
                    </a:extLst>
                  </a:tr>
                  <a:tr h="370840">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370840">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endPar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Choice>
        <mc:Fallback xmlns="">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4214536560"/>
                  </p:ext>
                </p:extLst>
              </p:nvPr>
            </p:nvGraphicFramePr>
            <p:xfrm>
              <a:off x="398417" y="1945640"/>
              <a:ext cx="5011271" cy="29667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59477684"/>
                        </a:ext>
                      </a:extLst>
                    </a:gridCol>
                    <a:gridCol w="1219200">
                      <a:extLst>
                        <a:ext uri="{9D8B030D-6E8A-4147-A177-3AD203B41FA5}">
                          <a16:colId xmlns:a16="http://schemas.microsoft.com/office/drawing/2014/main" val="2859546662"/>
                        </a:ext>
                      </a:extLst>
                    </a:gridCol>
                    <a:gridCol w="833718">
                      <a:extLst>
                        <a:ext uri="{9D8B030D-6E8A-4147-A177-3AD203B41FA5}">
                          <a16:colId xmlns:a16="http://schemas.microsoft.com/office/drawing/2014/main" val="832497409"/>
                        </a:ext>
                      </a:extLst>
                    </a:gridCol>
                    <a:gridCol w="923365">
                      <a:extLst>
                        <a:ext uri="{9D8B030D-6E8A-4147-A177-3AD203B41FA5}">
                          <a16:colId xmlns:a16="http://schemas.microsoft.com/office/drawing/2014/main" val="3697441382"/>
                        </a:ext>
                      </a:extLst>
                    </a:gridCol>
                    <a:gridCol w="815788">
                      <a:extLst>
                        <a:ext uri="{9D8B030D-6E8A-4147-A177-3AD203B41FA5}">
                          <a16:colId xmlns:a16="http://schemas.microsoft.com/office/drawing/2014/main" val="1511964581"/>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37084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0" t="-108197" r="-312500" b="-622951"/>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0500" t="-108197" r="-212500" b="-622951"/>
                          </a:stretch>
                        </a:blipFill>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272719560"/>
                      </a:ext>
                    </a:extLst>
                  </a:tr>
                  <a:tr h="370840">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370840">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endPar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Fallback>
      </mc:AlternateContent>
      <p:sp>
        <p:nvSpPr>
          <p:cNvPr id="7" name="文字方塊 6">
            <a:extLst>
              <a:ext uri="{FF2B5EF4-FFF2-40B4-BE49-F238E27FC236}">
                <a16:creationId xmlns:a16="http://schemas.microsoft.com/office/drawing/2014/main" id="{97A7A9E0-0D24-49BD-84D4-BD2B1789DE18}"/>
              </a:ext>
            </a:extLst>
          </p:cNvPr>
          <p:cNvSpPr txBox="1"/>
          <p:nvPr/>
        </p:nvSpPr>
        <p:spPr>
          <a:xfrm>
            <a:off x="228600" y="1238492"/>
            <a:ext cx="1396536"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模擬結果</a:t>
            </a:r>
          </a:p>
        </p:txBody>
      </p:sp>
      <p:sp>
        <p:nvSpPr>
          <p:cNvPr id="22" name="矩形: 圓角 21">
            <a:extLst>
              <a:ext uri="{FF2B5EF4-FFF2-40B4-BE49-F238E27FC236}">
                <a16:creationId xmlns:a16="http://schemas.microsoft.com/office/drawing/2014/main" id="{DA7973C2-3D77-49A6-9386-9D03DF65568F}"/>
              </a:ext>
            </a:extLst>
          </p:cNvPr>
          <p:cNvSpPr/>
          <p:nvPr/>
        </p:nvSpPr>
        <p:spPr>
          <a:xfrm>
            <a:off x="56141" y="5457522"/>
            <a:ext cx="9001234" cy="661894"/>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不考慮風險只能在最安全的路況完成轉彎，較為危險的工況不考慮風險無法完成轉彎</a:t>
            </a:r>
          </a:p>
        </p:txBody>
      </p:sp>
      <p:pic>
        <p:nvPicPr>
          <p:cNvPr id="12" name="401 (2)">
            <a:hlinkClick r:id="" action="ppaction://media"/>
            <a:extLst>
              <a:ext uri="{FF2B5EF4-FFF2-40B4-BE49-F238E27FC236}">
                <a16:creationId xmlns:a16="http://schemas.microsoft.com/office/drawing/2014/main" id="{15E66027-ED36-4B23-9EBA-D46C1F07B4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37960" y="717176"/>
            <a:ext cx="1934075" cy="4592569"/>
          </a:xfrm>
          <a:prstGeom prst="rect">
            <a:avLst/>
          </a:prstGeom>
        </p:spPr>
      </p:pic>
    </p:spTree>
    <p:extLst>
      <p:ext uri="{BB962C8B-B14F-4D97-AF65-F5344CB8AC3E}">
        <p14:creationId xmlns:p14="http://schemas.microsoft.com/office/powerpoint/2010/main" val="171195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21</a:t>
            </a:fld>
            <a:endParaRPr lang="zh-TW" altLang="en-US"/>
          </a:p>
        </p:txBody>
      </p:sp>
      <p:sp>
        <p:nvSpPr>
          <p:cNvPr id="4" name="標題 3">
            <a:extLst>
              <a:ext uri="{FF2B5EF4-FFF2-40B4-BE49-F238E27FC236}">
                <a16:creationId xmlns:a16="http://schemas.microsoft.com/office/drawing/2014/main" id="{10050654-E3C1-4380-A0A2-285052779A79}"/>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r>
              <a:rPr lang="en-US" altLang="zh-TW" sz="2700" dirty="0">
                <a:ea typeface="+mj-lt"/>
                <a:cs typeface="+mj-lt"/>
              </a:rPr>
              <a:t>:</a:t>
            </a:r>
            <a:r>
              <a:rPr lang="zh-TW" altLang="en-US" sz="2700" dirty="0">
                <a:ea typeface="+mj-lt"/>
                <a:cs typeface="+mj-lt"/>
              </a:rPr>
              <a:t>保守駕駛</a:t>
            </a:r>
            <a:r>
              <a:rPr lang="en-US" altLang="zh-TW" sz="2700" dirty="0">
                <a:ea typeface="+mj-lt"/>
                <a:cs typeface="+mj-lt"/>
              </a:rPr>
              <a:t>(</a:t>
            </a:r>
            <a:r>
              <a:rPr lang="zh-TW" altLang="en-US" sz="2700" dirty="0">
                <a:ea typeface="+mj-lt"/>
                <a:cs typeface="+mj-lt"/>
              </a:rPr>
              <a:t>可接受風險</a:t>
            </a:r>
            <a:r>
              <a:rPr lang="en-US" altLang="zh-TW" sz="2700" dirty="0">
                <a:ea typeface="+mj-lt"/>
                <a:cs typeface="+mj-lt"/>
              </a:rPr>
              <a:t>0.001)</a:t>
            </a:r>
            <a:endParaRPr lang="zh-TW" altLang="en-US" dirty="0"/>
          </a:p>
        </p:txBody>
      </p:sp>
      <p:sp>
        <p:nvSpPr>
          <p:cNvPr id="8" name="矩形: 圓角 7">
            <a:extLst>
              <a:ext uri="{FF2B5EF4-FFF2-40B4-BE49-F238E27FC236}">
                <a16:creationId xmlns:a16="http://schemas.microsoft.com/office/drawing/2014/main" id="{654B130A-2D7D-4F58-BD13-272E2E9A73CE}"/>
              </a:ext>
            </a:extLst>
          </p:cNvPr>
          <p:cNvSpPr/>
          <p:nvPr/>
        </p:nvSpPr>
        <p:spPr>
          <a:xfrm>
            <a:off x="55328" y="5439328"/>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轉彎時車輛行為只要夠保守一定能通過但轉彎花費時間會很高，</a:t>
            </a:r>
          </a:p>
        </p:txBody>
      </p:sp>
      <p:pic>
        <p:nvPicPr>
          <p:cNvPr id="3" name="0 001 10 turn2 (1)">
            <a:hlinkClick r:id="" action="ppaction://media"/>
            <a:extLst>
              <a:ext uri="{FF2B5EF4-FFF2-40B4-BE49-F238E27FC236}">
                <a16:creationId xmlns:a16="http://schemas.microsoft.com/office/drawing/2014/main" id="{B1B4733A-9F88-4F60-9F52-49E4D20FB8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37" y="1235574"/>
            <a:ext cx="1661924" cy="4176640"/>
          </a:xfrm>
          <a:prstGeom prst="rect">
            <a:avLst/>
          </a:prstGeom>
        </p:spPr>
      </p:pic>
      <mc:AlternateContent xmlns:mc="http://schemas.openxmlformats.org/markup-compatibility/2006" xmlns:a14="http://schemas.microsoft.com/office/drawing/2010/main">
        <mc:Choice Requires="a14">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416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20(m)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15(m)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Choice>
        <mc:Fallback xmlns="">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92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216393" r="-146082" b="-224590"/>
                          </a:stretch>
                        </a:blip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316393" r="-146082" b="-1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6"/>
                          <a:stretch>
                            <a:fillRect l="-313" t="-416393" r="-146082" b="-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Fallback>
      </mc:AlternateContent>
      <p:pic>
        <p:nvPicPr>
          <p:cNvPr id="16" name="圖片 15">
            <a:extLst>
              <a:ext uri="{FF2B5EF4-FFF2-40B4-BE49-F238E27FC236}">
                <a16:creationId xmlns:a16="http://schemas.microsoft.com/office/drawing/2014/main" id="{8DDEFD00-09CC-4A44-BDCE-0A8F0E7A73CC}"/>
              </a:ext>
            </a:extLst>
          </p:cNvPr>
          <p:cNvPicPr>
            <a:picLocks noChangeAspect="1"/>
          </p:cNvPicPr>
          <p:nvPr/>
        </p:nvPicPr>
        <p:blipFill>
          <a:blip r:embed="rId7"/>
          <a:stretch>
            <a:fillRect/>
          </a:stretch>
        </p:blipFill>
        <p:spPr>
          <a:xfrm>
            <a:off x="2077483" y="1512878"/>
            <a:ext cx="1881735" cy="3622032"/>
          </a:xfrm>
          <a:prstGeom prst="rect">
            <a:avLst/>
          </a:prstGeom>
        </p:spPr>
      </p:pic>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3D9630D0-C1FC-4400-9C4F-AA180AB8E087}"/>
                  </a:ext>
                </a:extLst>
              </p:cNvPr>
              <p:cNvSpPr txBox="1"/>
              <p:nvPr/>
            </p:nvSpPr>
            <p:spPr>
              <a:xfrm>
                <a:off x="-38102" y="889251"/>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 </a:t>
                </a:r>
                <a14:m>
                  <m:oMath xmlns:m="http://schemas.openxmlformats.org/officeDocument/2006/math">
                    <m:r>
                      <a:rPr lang="zh-TW" altLang="en-US" i="1" dirty="0"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𝐷</m:t>
                        </m:r>
                      </m:e>
                      <m:sub>
                        <m:r>
                          <a:rPr lang="en-US" altLang="zh-TW" i="1">
                            <a:latin typeface="Cambria Math" panose="02040503050406030204" pitchFamily="18" charset="0"/>
                          </a:rPr>
                          <m:t>𝑠</m:t>
                        </m:r>
                      </m:sub>
                    </m:sSub>
                  </m:oMath>
                </a14:m>
                <a:r>
                  <a:rPr lang="en-US" altLang="zh-TW" dirty="0"/>
                  <a:t>=10(m)</a:t>
                </a:r>
                <a:r>
                  <a:rPr lang="zh-TW" altLang="en-US" dirty="0"/>
                  <a:t>影片及</a:t>
                </a:r>
                <a:r>
                  <a:rPr lang="en-US" altLang="zh-TW" dirty="0"/>
                  <a:t>V-T</a:t>
                </a:r>
                <a:r>
                  <a:rPr lang="zh-TW" altLang="en-US" dirty="0"/>
                  <a:t>圖</a:t>
                </a:r>
                <a:endParaRPr lang="en-US" altLang="zh-TW" dirty="0"/>
              </a:p>
            </p:txBody>
          </p:sp>
        </mc:Choice>
        <mc:Fallback xmlns="">
          <p:sp>
            <p:nvSpPr>
              <p:cNvPr id="22" name="文字方塊 21">
                <a:extLst>
                  <a:ext uri="{FF2B5EF4-FFF2-40B4-BE49-F238E27FC236}">
                    <a16:creationId xmlns:a16="http://schemas.microsoft.com/office/drawing/2014/main" id="{3D9630D0-C1FC-4400-9C4F-AA180AB8E087}"/>
                  </a:ext>
                </a:extLst>
              </p:cNvPr>
              <p:cNvSpPr txBox="1">
                <a:spLocks noRot="1" noChangeAspect="1" noMove="1" noResize="1" noEditPoints="1" noAdjustHandles="1" noChangeArrowheads="1" noChangeShapeType="1" noTextEdit="1"/>
              </p:cNvSpPr>
              <p:nvPr/>
            </p:nvSpPr>
            <p:spPr>
              <a:xfrm>
                <a:off x="-38102" y="889251"/>
                <a:ext cx="4769222" cy="369332"/>
              </a:xfrm>
              <a:prstGeom prst="rect">
                <a:avLst/>
              </a:prstGeom>
              <a:blipFill>
                <a:blip r:embed="rId8"/>
                <a:stretch>
                  <a:fillRect l="-895"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7E8F2B84-F553-4D3A-AD5A-9DF6751DF35C}"/>
                  </a:ext>
                </a:extLst>
              </p:cNvPr>
              <p:cNvSpPr txBox="1"/>
              <p:nvPr/>
            </p:nvSpPr>
            <p:spPr>
              <a:xfrm>
                <a:off x="4188116" y="2008335"/>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a:t>
                </a:r>
                <a:r>
                  <a:rPr lang="zh-TW" altLang="en-US" b="1" dirty="0"/>
                  <a:t>時完成轉彎時間</a:t>
                </a:r>
              </a:p>
            </p:txBody>
          </p:sp>
        </mc:Choice>
        <mc:Fallback xmlns="">
          <p:sp>
            <p:nvSpPr>
              <p:cNvPr id="26" name="文字方塊 25">
                <a:extLst>
                  <a:ext uri="{FF2B5EF4-FFF2-40B4-BE49-F238E27FC236}">
                    <a16:creationId xmlns:a16="http://schemas.microsoft.com/office/drawing/2014/main" id="{7E8F2B84-F553-4D3A-AD5A-9DF6751DF35C}"/>
                  </a:ext>
                </a:extLst>
              </p:cNvPr>
              <p:cNvSpPr txBox="1">
                <a:spLocks noRot="1" noChangeAspect="1" noMove="1" noResize="1" noEditPoints="1" noAdjustHandles="1" noChangeArrowheads="1" noChangeShapeType="1" noTextEdit="1"/>
              </p:cNvSpPr>
              <p:nvPr/>
            </p:nvSpPr>
            <p:spPr>
              <a:xfrm>
                <a:off x="4188116" y="2008335"/>
                <a:ext cx="4769222" cy="369332"/>
              </a:xfrm>
              <a:prstGeom prst="rect">
                <a:avLst/>
              </a:prstGeom>
              <a:blipFill>
                <a:blip r:embed="rId9"/>
                <a:stretch>
                  <a:fillRect l="-767" t="-8197" b="-245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2009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五邊形 32">
            <a:extLst>
              <a:ext uri="{FF2B5EF4-FFF2-40B4-BE49-F238E27FC236}">
                <a16:creationId xmlns:a16="http://schemas.microsoft.com/office/drawing/2014/main" id="{DA351A9B-88E0-4DF8-8319-B76F6139F045}"/>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4" name="矩形 23">
            <a:extLst>
              <a:ext uri="{FF2B5EF4-FFF2-40B4-BE49-F238E27FC236}">
                <a16:creationId xmlns:a16="http://schemas.microsoft.com/office/drawing/2014/main" id="{A2FF6DD9-22AB-4070-9C21-7ED8AAF4D128}"/>
              </a:ext>
            </a:extLst>
          </p:cNvPr>
          <p:cNvSpPr/>
          <p:nvPr/>
        </p:nvSpPr>
        <p:spPr>
          <a:xfrm>
            <a:off x="1224998" y="1455454"/>
            <a:ext cx="2896021" cy="3980476"/>
          </a:xfrm>
          <a:prstGeom prst="rect">
            <a:avLst/>
          </a:prstGeom>
          <a:solidFill>
            <a:schemeClr val="accent1">
              <a:lumMod val="40000"/>
              <a:lumOff val="6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投影片編號版面配置區 2">
            <a:extLst>
              <a:ext uri="{FF2B5EF4-FFF2-40B4-BE49-F238E27FC236}">
                <a16:creationId xmlns:a16="http://schemas.microsoft.com/office/drawing/2014/main" id="{7FC1F3AA-5CC8-4799-B259-31C70265CE9A}"/>
              </a:ext>
            </a:extLst>
          </p:cNvPr>
          <p:cNvSpPr>
            <a:spLocks noGrp="1"/>
          </p:cNvSpPr>
          <p:nvPr>
            <p:ph type="sldNum" sz="quarter" idx="12"/>
          </p:nvPr>
        </p:nvSpPr>
        <p:spPr/>
        <p:txBody>
          <a:bodyPr/>
          <a:lstStyle/>
          <a:p>
            <a:fld id="{6D77D3CB-5987-4045-A9DE-313BCFC794EF}" type="slidenum">
              <a:rPr lang="zh-TW" altLang="en-US" smtClean="0"/>
              <a:pPr/>
              <a:t>22</a:t>
            </a:fld>
            <a:endParaRPr lang="zh-TW" altLang="en-US"/>
          </a:p>
        </p:txBody>
      </p:sp>
      <p:sp>
        <p:nvSpPr>
          <p:cNvPr id="2" name="標題 1">
            <a:extLst>
              <a:ext uri="{FF2B5EF4-FFF2-40B4-BE49-F238E27FC236}">
                <a16:creationId xmlns:a16="http://schemas.microsoft.com/office/drawing/2014/main" id="{56ABFFCA-A570-4757-8EC5-49677B8B034E}"/>
              </a:ext>
            </a:extLst>
          </p:cNvPr>
          <p:cNvSpPr>
            <a:spLocks noGrp="1"/>
          </p:cNvSpPr>
          <p:nvPr>
            <p:ph type="title"/>
          </p:nvPr>
        </p:nvSpPr>
        <p:spPr/>
        <p:txBody>
          <a:bodyPr>
            <a:normAutofit/>
          </a:bodyPr>
          <a:lstStyle/>
          <a:p>
            <a:r>
              <a:rPr lang="zh-TW" altLang="en-US" sz="2400" dirty="0">
                <a:ea typeface="+mj-lt"/>
                <a:cs typeface="+mj-lt"/>
              </a:rPr>
              <a:t>無保護轉彎</a:t>
            </a:r>
            <a:r>
              <a:rPr lang="zh-TW" altLang="zh-TW" sz="2400" dirty="0">
                <a:ea typeface="+mj-lt"/>
                <a:cs typeface="+mj-lt"/>
              </a:rPr>
              <a:t>分析</a:t>
            </a:r>
            <a:r>
              <a:rPr lang="en-US" altLang="zh-TW" sz="2400" dirty="0">
                <a:ea typeface="+mj-lt"/>
                <a:cs typeface="+mj-lt"/>
              </a:rPr>
              <a:t>:</a:t>
            </a:r>
            <a:endParaRPr lang="zh-TW" altLang="en-US" sz="2400" dirty="0"/>
          </a:p>
        </p:txBody>
      </p:sp>
      <p:pic>
        <p:nvPicPr>
          <p:cNvPr id="12" name="圖片 11">
            <a:extLst>
              <a:ext uri="{FF2B5EF4-FFF2-40B4-BE49-F238E27FC236}">
                <a16:creationId xmlns:a16="http://schemas.microsoft.com/office/drawing/2014/main" id="{631AAD77-B2C0-4083-AED0-7A944E1B57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326" y="1569023"/>
            <a:ext cx="2550470" cy="3623630"/>
          </a:xfrm>
          <a:prstGeom prst="rect">
            <a:avLst/>
          </a:prstGeom>
        </p:spPr>
      </p:pic>
      <p:sp>
        <p:nvSpPr>
          <p:cNvPr id="15" name="五邊形 35">
            <a:extLst>
              <a:ext uri="{FF2B5EF4-FFF2-40B4-BE49-F238E27FC236}">
                <a16:creationId xmlns:a16="http://schemas.microsoft.com/office/drawing/2014/main" id="{8B470EB4-1525-4E70-B33B-371AB9166CA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8" name="五邊形 33">
            <a:extLst>
              <a:ext uri="{FF2B5EF4-FFF2-40B4-BE49-F238E27FC236}">
                <a16:creationId xmlns:a16="http://schemas.microsoft.com/office/drawing/2014/main" id="{E51374B7-1215-4F42-926E-F1D048F846DA}"/>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9" name="五邊形 34">
            <a:extLst>
              <a:ext uri="{FF2B5EF4-FFF2-40B4-BE49-F238E27FC236}">
                <a16:creationId xmlns:a16="http://schemas.microsoft.com/office/drawing/2014/main" id="{3EF76FE1-C1C1-419D-9AC4-CB0D9FDFE46C}"/>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2" name="矩形 21">
            <a:extLst>
              <a:ext uri="{FF2B5EF4-FFF2-40B4-BE49-F238E27FC236}">
                <a16:creationId xmlns:a16="http://schemas.microsoft.com/office/drawing/2014/main" id="{6CF9769C-8C02-4B3A-AB88-0D9CEC9AE503}"/>
              </a:ext>
            </a:extLst>
          </p:cNvPr>
          <p:cNvSpPr/>
          <p:nvPr/>
        </p:nvSpPr>
        <p:spPr>
          <a:xfrm>
            <a:off x="328437" y="1422070"/>
            <a:ext cx="749446" cy="401386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latin typeface="+mj-ea"/>
                <a:ea typeface="+mj-ea"/>
                <a:cs typeface="Times New Roman" panose="02020603050405020304" pitchFamily="18" charset="0"/>
              </a:rPr>
              <a:t>V-T</a:t>
            </a:r>
            <a:r>
              <a:rPr lang="zh-TW" altLang="en-US" sz="1400" b="1" dirty="0">
                <a:solidFill>
                  <a:schemeClr val="bg1"/>
                </a:solidFill>
                <a:latin typeface="+mj-ea"/>
                <a:ea typeface="+mj-ea"/>
                <a:cs typeface="Times New Roman" panose="02020603050405020304" pitchFamily="18" charset="0"/>
              </a:rPr>
              <a:t>圖</a:t>
            </a:r>
          </a:p>
        </p:txBody>
      </p:sp>
      <p:sp>
        <p:nvSpPr>
          <p:cNvPr id="25" name="矩形 24">
            <a:extLst>
              <a:ext uri="{FF2B5EF4-FFF2-40B4-BE49-F238E27FC236}">
                <a16:creationId xmlns:a16="http://schemas.microsoft.com/office/drawing/2014/main" id="{9C77093C-8B1E-4B77-A330-21EB38454AF6}"/>
              </a:ext>
            </a:extLst>
          </p:cNvPr>
          <p:cNvSpPr/>
          <p:nvPr/>
        </p:nvSpPr>
        <p:spPr>
          <a:xfrm>
            <a:off x="338999" y="795038"/>
            <a:ext cx="738883"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工況</a:t>
            </a: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ABBE911-12D7-485D-940E-6F6B67948A57}"/>
                  </a:ext>
                </a:extLst>
              </p:cNvPr>
              <p:cNvSpPr/>
              <p:nvPr/>
            </p:nvSpPr>
            <p:spPr>
              <a:xfrm>
                <a:off x="1224998" y="795039"/>
                <a:ext cx="2896021" cy="514517"/>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14:m>
                  <m:oMath xmlns:m="http://schemas.openxmlformats.org/officeDocument/2006/math">
                    <m:sSub>
                      <m:sSubPr>
                        <m:ctrlPr>
                          <a:rPr lang="en-US" altLang="zh-TW" sz="1200" b="0" i="1" smtClean="0">
                            <a:solidFill>
                              <a:schemeClr val="tx1">
                                <a:lumMod val="95000"/>
                                <a:lumOff val="5000"/>
                              </a:schemeClr>
                            </a:solidFill>
                            <a:latin typeface="Cambria Math" panose="02040503050406030204" pitchFamily="18" charset="0"/>
                          </a:rPr>
                        </m:ctrlPr>
                      </m:sSubPr>
                      <m:e>
                        <m:r>
                          <a:rPr lang="en-US" altLang="zh-TW" sz="1200" b="0" i="1" smtClean="0">
                            <a:solidFill>
                              <a:schemeClr val="tx1">
                                <a:lumMod val="95000"/>
                                <a:lumOff val="5000"/>
                              </a:schemeClr>
                            </a:solidFill>
                            <a:latin typeface="Cambria Math" panose="02040503050406030204" pitchFamily="18" charset="0"/>
                          </a:rPr>
                          <m:t>𝑉</m:t>
                        </m:r>
                      </m:e>
                      <m:sub>
                        <m:r>
                          <a:rPr lang="en-US" altLang="zh-TW" sz="1200" b="0" i="1" smtClean="0">
                            <a:solidFill>
                              <a:schemeClr val="tx1">
                                <a:lumMod val="95000"/>
                                <a:lumOff val="5000"/>
                              </a:schemeClr>
                            </a:solidFill>
                            <a:latin typeface="Cambria Math" panose="02040503050406030204" pitchFamily="18" charset="0"/>
                          </a:rPr>
                          <m:t>𝑡</m:t>
                        </m:r>
                      </m:sub>
                    </m:sSub>
                  </m:oMath>
                </a14:m>
                <a:r>
                  <a:rPr lang="en-US" altLang="zh-TW" sz="1200" dirty="0">
                    <a:solidFill>
                      <a:schemeClr val="tx1">
                        <a:lumMod val="95000"/>
                        <a:lumOff val="5000"/>
                      </a:schemeClr>
                    </a:solidFill>
                  </a:rPr>
                  <a:t>=40(km/h) </a:t>
                </a:r>
                <a14:m>
                  <m:oMath xmlns:m="http://schemas.openxmlformats.org/officeDocument/2006/math">
                    <m:r>
                      <a:rPr lang="zh-TW" altLang="en-US" sz="1200" i="1" dirty="0" smtClean="0">
                        <a:solidFill>
                          <a:schemeClr val="tx1">
                            <a:lumMod val="95000"/>
                            <a:lumOff val="5000"/>
                          </a:schemeClr>
                        </a:solidFill>
                        <a:latin typeface="Cambria Math" panose="02040503050406030204" pitchFamily="18" charset="0"/>
                      </a:rPr>
                      <m:t>、</m:t>
                    </m:r>
                    <m:sSub>
                      <m:sSubPr>
                        <m:ctrlPr>
                          <a:rPr lang="en-US" altLang="zh-TW" sz="1200" i="1">
                            <a:solidFill>
                              <a:schemeClr val="tx1">
                                <a:lumMod val="95000"/>
                                <a:lumOff val="5000"/>
                              </a:schemeClr>
                            </a:solidFill>
                            <a:latin typeface="Cambria Math" panose="02040503050406030204" pitchFamily="18" charset="0"/>
                          </a:rPr>
                        </m:ctrlPr>
                      </m:sSubPr>
                      <m:e>
                        <m:r>
                          <a:rPr lang="en-US" altLang="zh-TW" sz="1200" i="1">
                            <a:solidFill>
                              <a:schemeClr val="tx1">
                                <a:lumMod val="95000"/>
                                <a:lumOff val="5000"/>
                              </a:schemeClr>
                            </a:solidFill>
                            <a:latin typeface="Cambria Math" panose="02040503050406030204" pitchFamily="18" charset="0"/>
                          </a:rPr>
                          <m:t>𝐷</m:t>
                        </m:r>
                      </m:e>
                      <m:sub>
                        <m:r>
                          <a:rPr lang="en-US" altLang="zh-TW" sz="1200" i="1">
                            <a:solidFill>
                              <a:schemeClr val="tx1">
                                <a:lumMod val="95000"/>
                                <a:lumOff val="5000"/>
                              </a:schemeClr>
                            </a:solidFill>
                            <a:latin typeface="Cambria Math" panose="02040503050406030204" pitchFamily="18" charset="0"/>
                          </a:rPr>
                          <m:t>𝑠</m:t>
                        </m:r>
                      </m:sub>
                    </m:sSub>
                  </m:oMath>
                </a14:m>
                <a:r>
                  <a:rPr lang="en-US" altLang="zh-TW" sz="1200" dirty="0">
                    <a:solidFill>
                      <a:schemeClr val="tx1">
                        <a:lumMod val="95000"/>
                        <a:lumOff val="5000"/>
                      </a:schemeClr>
                    </a:solidFill>
                  </a:rPr>
                  <a:t>=15(m)</a:t>
                </a:r>
              </a:p>
              <a:p>
                <a:pPr algn="ctr"/>
                <a:r>
                  <a:rPr lang="zh-TW" altLang="en-US" sz="1200" dirty="0">
                    <a:solidFill>
                      <a:schemeClr val="tx1">
                        <a:lumMod val="95000"/>
                        <a:lumOff val="5000"/>
                      </a:schemeClr>
                    </a:solidFill>
                  </a:rPr>
                  <a:t>可接受風險</a:t>
                </a:r>
                <a:r>
                  <a:rPr lang="en-US" altLang="zh-TW" sz="1200" dirty="0">
                    <a:solidFill>
                      <a:schemeClr val="tx1">
                        <a:lumMod val="95000"/>
                        <a:lumOff val="5000"/>
                      </a:schemeClr>
                    </a:solidFill>
                  </a:rPr>
                  <a:t>0.05</a:t>
                </a:r>
                <a:endParaRPr lang="zh-TW" altLang="en-US" dirty="0"/>
              </a:p>
            </p:txBody>
          </p:sp>
        </mc:Choice>
        <mc:Fallback xmlns="">
          <p:sp>
            <p:nvSpPr>
              <p:cNvPr id="26" name="矩形 25">
                <a:extLst>
                  <a:ext uri="{FF2B5EF4-FFF2-40B4-BE49-F238E27FC236}">
                    <a16:creationId xmlns:a16="http://schemas.microsoft.com/office/drawing/2014/main" id="{9ABBE911-12D7-485D-940E-6F6B67948A57}"/>
                  </a:ext>
                </a:extLst>
              </p:cNvPr>
              <p:cNvSpPr>
                <a:spLocks noRot="1" noChangeAspect="1" noMove="1" noResize="1" noEditPoints="1" noAdjustHandles="1" noChangeArrowheads="1" noChangeShapeType="1" noTextEdit="1"/>
              </p:cNvSpPr>
              <p:nvPr/>
            </p:nvSpPr>
            <p:spPr>
              <a:xfrm>
                <a:off x="1224998" y="795039"/>
                <a:ext cx="2896021" cy="514517"/>
              </a:xfrm>
              <a:prstGeom prst="rect">
                <a:avLst/>
              </a:prstGeom>
              <a:blipFill>
                <a:blip r:embed="rId6"/>
                <a:stretch>
                  <a:fillRect/>
                </a:stretch>
              </a:blipFill>
              <a:ln>
                <a:solidFill>
                  <a:schemeClr val="bg1"/>
                </a:solidFill>
              </a:ln>
            </p:spPr>
            <p:txBody>
              <a:bodyPr/>
              <a:lstStyle/>
              <a:p>
                <a:r>
                  <a:rPr lang="zh-TW" altLang="en-US">
                    <a:noFill/>
                  </a:rPr>
                  <a:t> </a:t>
                </a:r>
              </a:p>
            </p:txBody>
          </p:sp>
        </mc:Fallback>
      </mc:AlternateContent>
      <p:sp>
        <p:nvSpPr>
          <p:cNvPr id="30" name="矩形: 圓角 29">
            <a:extLst>
              <a:ext uri="{FF2B5EF4-FFF2-40B4-BE49-F238E27FC236}">
                <a16:creationId xmlns:a16="http://schemas.microsoft.com/office/drawing/2014/main" id="{E1D84164-0BCC-4C9F-9F0E-FB8DAC90CC6B}"/>
              </a:ext>
            </a:extLst>
          </p:cNvPr>
          <p:cNvSpPr/>
          <p:nvPr/>
        </p:nvSpPr>
        <p:spPr>
          <a:xfrm>
            <a:off x="4324531" y="5562458"/>
            <a:ext cx="4732544" cy="788866"/>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某些工況中可接受風險能在避免</a:t>
            </a:r>
            <a:endParaRPr lang="en-US" altLang="zh-TW" dirty="0">
              <a:solidFill>
                <a:schemeClr val="tx1"/>
              </a:solidFill>
            </a:endParaRPr>
          </a:p>
          <a:p>
            <a:pPr algn="ctr"/>
            <a:r>
              <a:rPr lang="zh-TW" altLang="en-US" dirty="0">
                <a:solidFill>
                  <a:schemeClr val="tx1"/>
                </a:solidFill>
              </a:rPr>
              <a:t>碰撞的情況下減少交通時間</a:t>
            </a:r>
            <a:endParaRPr lang="en-US" altLang="zh-TW" dirty="0">
              <a:solidFill>
                <a:schemeClr val="tx1"/>
              </a:solidFill>
            </a:endParaRPr>
          </a:p>
        </p:txBody>
      </p:sp>
      <p:sp>
        <p:nvSpPr>
          <p:cNvPr id="21" name="矩形 20">
            <a:extLst>
              <a:ext uri="{FF2B5EF4-FFF2-40B4-BE49-F238E27FC236}">
                <a16:creationId xmlns:a16="http://schemas.microsoft.com/office/drawing/2014/main" id="{D0C39B19-6F4B-49BC-AF9B-326EC860CF66}"/>
              </a:ext>
            </a:extLst>
          </p:cNvPr>
          <p:cNvSpPr/>
          <p:nvPr/>
        </p:nvSpPr>
        <p:spPr>
          <a:xfrm>
            <a:off x="302485" y="5548444"/>
            <a:ext cx="775397"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超車結果</a:t>
            </a:r>
          </a:p>
        </p:txBody>
      </p:sp>
      <p:sp>
        <p:nvSpPr>
          <p:cNvPr id="28" name="矩形 27">
            <a:extLst>
              <a:ext uri="{FF2B5EF4-FFF2-40B4-BE49-F238E27FC236}">
                <a16:creationId xmlns:a16="http://schemas.microsoft.com/office/drawing/2014/main" id="{327D1E3F-08B7-4EE7-BF06-9530023E312F}"/>
              </a:ext>
            </a:extLst>
          </p:cNvPr>
          <p:cNvSpPr/>
          <p:nvPr/>
        </p:nvSpPr>
        <p:spPr>
          <a:xfrm>
            <a:off x="1224998" y="5581828"/>
            <a:ext cx="2946952" cy="481133"/>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lvl="0" algn="ctr">
              <a:defRPr/>
            </a:pPr>
            <a:r>
              <a:rPr lang="zh-TW" altLang="en-US" sz="1200" dirty="0">
                <a:solidFill>
                  <a:schemeClr val="tx1"/>
                </a:solidFill>
              </a:rPr>
              <a:t>成功通過，完成時間</a:t>
            </a:r>
            <a:r>
              <a:rPr lang="en-US" altLang="zh-TW" sz="1200" dirty="0">
                <a:solidFill>
                  <a:schemeClr val="tx1"/>
                </a:solidFill>
              </a:rPr>
              <a:t>3.1s</a:t>
            </a:r>
            <a:r>
              <a:rPr lang="zh-TW" altLang="en-US" sz="1200" dirty="0">
                <a:solidFill>
                  <a:schemeClr val="tx1"/>
                </a:solidFill>
              </a:rPr>
              <a:t>，</a:t>
            </a:r>
            <a:endParaRPr lang="en-US" altLang="zh-TW" sz="1200" dirty="0">
              <a:solidFill>
                <a:schemeClr val="tx1"/>
              </a:solidFill>
            </a:endParaRPr>
          </a:p>
          <a:p>
            <a:pPr lvl="0" algn="ctr">
              <a:defRPr/>
            </a:pPr>
            <a:r>
              <a:rPr lang="zh-TW" altLang="en-US" sz="1200" dirty="0">
                <a:solidFill>
                  <a:schemeClr val="tx1"/>
                </a:solidFill>
              </a:rPr>
              <a:t>遠快於可接受風險</a:t>
            </a:r>
            <a:r>
              <a:rPr lang="en-US" altLang="zh-TW" sz="1200" dirty="0">
                <a:solidFill>
                  <a:schemeClr val="tx1"/>
                </a:solidFill>
              </a:rPr>
              <a:t>0.001</a:t>
            </a:r>
            <a:r>
              <a:rPr lang="zh-TW" altLang="en-US" sz="1200" dirty="0">
                <a:solidFill>
                  <a:schemeClr val="tx1"/>
                </a:solidFill>
              </a:rPr>
              <a:t>的</a:t>
            </a:r>
            <a:r>
              <a:rPr lang="en-US" altLang="zh-TW" sz="1200" dirty="0">
                <a:solidFill>
                  <a:schemeClr val="tx1"/>
                </a:solidFill>
              </a:rPr>
              <a:t>7.3s</a:t>
            </a:r>
            <a:endParaRPr lang="zh-TW" altLang="en-US" sz="1200" dirty="0">
              <a:solidFill>
                <a:schemeClr val="tx1"/>
              </a:solidFill>
            </a:endParaRPr>
          </a:p>
        </p:txBody>
      </p:sp>
      <p:pic>
        <p:nvPicPr>
          <p:cNvPr id="4" name="轉彎車速40車距15風險 (online-video-cutter.com)">
            <a:hlinkClick r:id="" action="ppaction://media"/>
            <a:extLst>
              <a:ext uri="{FF2B5EF4-FFF2-40B4-BE49-F238E27FC236}">
                <a16:creationId xmlns:a16="http://schemas.microsoft.com/office/drawing/2014/main" id="{FBC7B424-8113-46B6-812A-961810CE324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28726" y="104625"/>
            <a:ext cx="2496646" cy="5275110"/>
          </a:xfrm>
          <a:prstGeom prst="rect">
            <a:avLst/>
          </a:prstGeom>
        </p:spPr>
      </p:pic>
    </p:spTree>
    <p:extLst>
      <p:ext uri="{BB962C8B-B14F-4D97-AF65-F5344CB8AC3E}">
        <p14:creationId xmlns:p14="http://schemas.microsoft.com/office/powerpoint/2010/main" val="3025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A91DBE8-2C60-4347-A75D-C041D05A57F0}"/>
              </a:ext>
            </a:extLst>
          </p:cNvPr>
          <p:cNvSpPr>
            <a:spLocks noGrp="1"/>
          </p:cNvSpPr>
          <p:nvPr>
            <p:ph type="sldNum" sz="quarter" idx="12"/>
          </p:nvPr>
        </p:nvSpPr>
        <p:spPr/>
        <p:txBody>
          <a:bodyPr/>
          <a:lstStyle/>
          <a:p>
            <a:fld id="{6D77D3CB-5987-4045-A9DE-313BCFC794EF}" type="slidenum">
              <a:rPr lang="zh-TW" altLang="en-US" smtClean="0"/>
              <a:pPr/>
              <a:t>23</a:t>
            </a:fld>
            <a:endParaRPr lang="zh-TW" altLang="en-US"/>
          </a:p>
        </p:txBody>
      </p:sp>
      <p:sp>
        <p:nvSpPr>
          <p:cNvPr id="2" name="標題 1">
            <a:extLst>
              <a:ext uri="{FF2B5EF4-FFF2-40B4-BE49-F238E27FC236}">
                <a16:creationId xmlns:a16="http://schemas.microsoft.com/office/drawing/2014/main" id="{495F5A5C-6A13-43C0-B96C-78CD4B5482E9}"/>
              </a:ext>
            </a:extLst>
          </p:cNvPr>
          <p:cNvSpPr>
            <a:spLocks noGrp="1"/>
          </p:cNvSpPr>
          <p:nvPr>
            <p:ph type="title"/>
          </p:nvPr>
        </p:nvSpPr>
        <p:spPr/>
        <p:txBody>
          <a:bodyPr>
            <a:normAutofit/>
          </a:bodyPr>
          <a:lstStyle/>
          <a:p>
            <a:r>
              <a:rPr lang="zh-TW" altLang="en-US" sz="2400" dirty="0">
                <a:latin typeface="+mj-ea"/>
              </a:rPr>
              <a:t>研究結論與未來展望</a:t>
            </a:r>
            <a:endParaRPr lang="zh-TW" altLang="en-US" sz="2400" dirty="0"/>
          </a:p>
        </p:txBody>
      </p:sp>
      <p:sp>
        <p:nvSpPr>
          <p:cNvPr id="5" name="五邊形 32">
            <a:extLst>
              <a:ext uri="{FF2B5EF4-FFF2-40B4-BE49-F238E27FC236}">
                <a16:creationId xmlns:a16="http://schemas.microsoft.com/office/drawing/2014/main" id="{B65EED2A-650D-4D6D-B450-BF59141E9D67}"/>
              </a:ext>
            </a:extLst>
          </p:cNvPr>
          <p:cNvSpPr/>
          <p:nvPr/>
        </p:nvSpPr>
        <p:spPr>
          <a:xfrm>
            <a:off x="6877049" y="6534047"/>
            <a:ext cx="2495552" cy="519896"/>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7" name="五邊形 34">
            <a:extLst>
              <a:ext uri="{FF2B5EF4-FFF2-40B4-BE49-F238E27FC236}">
                <a16:creationId xmlns:a16="http://schemas.microsoft.com/office/drawing/2014/main" id="{500DD607-B070-4C17-AD3E-20989C85C5EE}"/>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8" name="五邊形 35">
            <a:extLst>
              <a:ext uri="{FF2B5EF4-FFF2-40B4-BE49-F238E27FC236}">
                <a16:creationId xmlns:a16="http://schemas.microsoft.com/office/drawing/2014/main" id="{2F8CC352-8125-4CF4-87F1-82F54C5D3133}"/>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0" name="投影片編號版面配置區 1">
            <a:extLst>
              <a:ext uri="{FF2B5EF4-FFF2-40B4-BE49-F238E27FC236}">
                <a16:creationId xmlns:a16="http://schemas.microsoft.com/office/drawing/2014/main" id="{5F80F619-C930-4F5F-8641-402C80A1AF8D}"/>
              </a:ext>
            </a:extLst>
          </p:cNvPr>
          <p:cNvSpPr txBox="1">
            <a:spLocks/>
          </p:cNvSpPr>
          <p:nvPr/>
        </p:nvSpPr>
        <p:spPr>
          <a:xfrm>
            <a:off x="7086600" y="6625672"/>
            <a:ext cx="2057400" cy="216000"/>
          </a:xfrm>
          <a:prstGeom prst="rect">
            <a:avLst/>
          </a:prstGeom>
        </p:spPr>
        <p:txBody>
          <a:bodyPr vert="horz" lIns="91440" tIns="45720" rIns="91440" bIns="45720" rtlCol="0" anchor="ctr"/>
          <a:lstStyle>
            <a:defPPr>
              <a:defRPr lang="zh-TW"/>
            </a:defPPr>
            <a:lvl1pPr marL="0" algn="r" defTabSz="914400" rtl="0" eaLnBrk="1" latinLnBrk="0" hangingPunct="1">
              <a:defRPr sz="1000" kern="1200">
                <a:solidFill>
                  <a:schemeClr val="bg1"/>
                </a:solidFill>
                <a:latin typeface="+mj-lt"/>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77D3CB-5987-4045-A9DE-313BCFC794EF}" type="slidenum">
              <a:rPr lang="zh-TW" altLang="en-US" smtClean="0"/>
              <a:pPr/>
              <a:t>23</a:t>
            </a:fld>
            <a:endParaRPr lang="zh-TW" altLang="en-US"/>
          </a:p>
        </p:txBody>
      </p:sp>
      <p:sp>
        <p:nvSpPr>
          <p:cNvPr id="11" name="文字方塊 10">
            <a:extLst>
              <a:ext uri="{FF2B5EF4-FFF2-40B4-BE49-F238E27FC236}">
                <a16:creationId xmlns:a16="http://schemas.microsoft.com/office/drawing/2014/main" id="{526E3001-C001-46A4-A698-76995155B574}"/>
              </a:ext>
            </a:extLst>
          </p:cNvPr>
          <p:cNvSpPr txBox="1"/>
          <p:nvPr/>
        </p:nvSpPr>
        <p:spPr>
          <a:xfrm>
            <a:off x="522557" y="900677"/>
            <a:ext cx="7592743" cy="1668727"/>
          </a:xfrm>
          <a:prstGeom prst="rect">
            <a:avLst/>
          </a:prstGeom>
          <a:noFill/>
        </p:spPr>
        <p:txBody>
          <a:bodyPr wrap="square" lIns="91440" tIns="45720" rIns="91440" bIns="45720" anchor="t">
            <a:spAutoFit/>
          </a:bodyPr>
          <a:lstStyle/>
          <a:p>
            <a:pPr>
              <a:lnSpc>
                <a:spcPct val="200000"/>
              </a:lnSpc>
            </a:pPr>
            <a:r>
              <a:rPr kumimoji="1" lang="zh-TW" altLang="en-US" b="1" u="sng" dirty="0"/>
              <a:t>研究貢獻</a:t>
            </a:r>
            <a:endParaRPr kumimoji="1" lang="en-US" altLang="zh-TW" b="1" u="sng" dirty="0"/>
          </a:p>
          <a:p>
            <a:pPr marL="342900" indent="-342900">
              <a:lnSpc>
                <a:spcPct val="200000"/>
              </a:lnSpc>
              <a:buAutoNum type="arabicPeriod"/>
            </a:pPr>
            <a:r>
              <a:rPr lang="zh-TW" altLang="en-US" b="1" dirty="0">
                <a:cs typeface="Arial"/>
              </a:rPr>
              <a:t>透過改變駕駛可接受風險探討不同風格駕駛行為</a:t>
            </a:r>
            <a:endParaRPr lang="en-US" altLang="zh-TW" b="1" dirty="0">
              <a:cs typeface="Arial"/>
            </a:endParaRPr>
          </a:p>
          <a:p>
            <a:pPr marL="342900" indent="-342900">
              <a:lnSpc>
                <a:spcPct val="200000"/>
              </a:lnSpc>
              <a:buFontTx/>
              <a:buAutoNum type="arabicPeriod"/>
            </a:pPr>
            <a:r>
              <a:rPr lang="zh-TW" altLang="en-US" b="1" dirty="0">
                <a:cs typeface="Arial"/>
              </a:rPr>
              <a:t>建立基於指數分布風險評估的駕駛模型適用於多種駕駛環境</a:t>
            </a:r>
          </a:p>
        </p:txBody>
      </p:sp>
      <p:sp>
        <p:nvSpPr>
          <p:cNvPr id="12" name="文字方塊 11">
            <a:extLst>
              <a:ext uri="{FF2B5EF4-FFF2-40B4-BE49-F238E27FC236}">
                <a16:creationId xmlns:a16="http://schemas.microsoft.com/office/drawing/2014/main" id="{847F7413-6FE8-46FB-A704-A58832C14CA4}"/>
              </a:ext>
            </a:extLst>
          </p:cNvPr>
          <p:cNvSpPr txBox="1"/>
          <p:nvPr/>
        </p:nvSpPr>
        <p:spPr>
          <a:xfrm>
            <a:off x="522557" y="2900236"/>
            <a:ext cx="5913324" cy="2776722"/>
          </a:xfrm>
          <a:prstGeom prst="rect">
            <a:avLst/>
          </a:prstGeom>
          <a:noFill/>
        </p:spPr>
        <p:txBody>
          <a:bodyPr wrap="square" lIns="91440" tIns="45720" rIns="91440" bIns="45720" anchor="t">
            <a:spAutoFit/>
          </a:bodyPr>
          <a:lstStyle/>
          <a:p>
            <a:pPr>
              <a:lnSpc>
                <a:spcPct val="200000"/>
              </a:lnSpc>
            </a:pPr>
            <a:r>
              <a:rPr kumimoji="1" lang="zh-TW" altLang="en-US" b="1" u="sng" dirty="0"/>
              <a:t>未來展望</a:t>
            </a:r>
            <a:endParaRPr kumimoji="1" lang="en-US" altLang="zh-TW" b="1" u="sng" dirty="0"/>
          </a:p>
          <a:p>
            <a:pPr marL="342900" indent="-342900">
              <a:lnSpc>
                <a:spcPct val="200000"/>
              </a:lnSpc>
              <a:buAutoNum type="arabicPeriod"/>
            </a:pPr>
            <a:r>
              <a:rPr kumimoji="1" lang="zh-TW" altLang="en-US" b="1" dirty="0"/>
              <a:t>提高模擬環境複雜度</a:t>
            </a:r>
            <a:endParaRPr kumimoji="1" lang="en-US" altLang="zh-TW" b="1" dirty="0"/>
          </a:p>
          <a:p>
            <a:pPr marL="342900" indent="-342900">
              <a:lnSpc>
                <a:spcPct val="200000"/>
              </a:lnSpc>
              <a:buAutoNum type="arabicPeriod"/>
            </a:pPr>
            <a:r>
              <a:rPr kumimoji="1" lang="zh-TW" altLang="en-US" b="1" dirty="0"/>
              <a:t>使用更精確車輛模型</a:t>
            </a:r>
            <a:endParaRPr kumimoji="1" lang="en-US" altLang="zh-TW" b="1" dirty="0"/>
          </a:p>
          <a:p>
            <a:pPr marL="342900" indent="-342900">
              <a:lnSpc>
                <a:spcPct val="200000"/>
              </a:lnSpc>
              <a:buAutoNum type="arabicPeriod"/>
            </a:pPr>
            <a:r>
              <a:rPr kumimoji="1" lang="zh-TW" altLang="en-US" b="1" dirty="0"/>
              <a:t>更好的碰撞風險分析方法</a:t>
            </a:r>
            <a:endParaRPr kumimoji="1" lang="en-US" altLang="zh-TW" b="1" dirty="0"/>
          </a:p>
          <a:p>
            <a:pPr marL="342900" indent="-342900">
              <a:lnSpc>
                <a:spcPct val="200000"/>
              </a:lnSpc>
              <a:buAutoNum type="arabicPeriod"/>
            </a:pPr>
            <a:r>
              <a:rPr kumimoji="1" lang="zh-TW" altLang="en-US" b="1" dirty="0"/>
              <a:t>加入人類社會行為</a:t>
            </a:r>
            <a:endParaRPr kumimoji="1" lang="en-US" altLang="zh-TW" b="1" dirty="0"/>
          </a:p>
        </p:txBody>
      </p:sp>
      <p:sp>
        <p:nvSpPr>
          <p:cNvPr id="6" name="五邊形 33">
            <a:extLst>
              <a:ext uri="{FF2B5EF4-FFF2-40B4-BE49-F238E27FC236}">
                <a16:creationId xmlns:a16="http://schemas.microsoft.com/office/drawing/2014/main" id="{02E894E8-2EBA-4FA5-B8B5-20548C513FE8}"/>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Tree>
    <p:extLst>
      <p:ext uri="{BB962C8B-B14F-4D97-AF65-F5344CB8AC3E}">
        <p14:creationId xmlns:p14="http://schemas.microsoft.com/office/powerpoint/2010/main" val="1001035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sz="2400" b="1" dirty="0">
                <a:solidFill>
                  <a:schemeClr val="bg1"/>
                </a:solidFill>
                <a:latin typeface="Arial"/>
                <a:ea typeface="微軟正黑體"/>
                <a:cs typeface="Arial"/>
              </a:rPr>
              <a:t>基於</a:t>
            </a:r>
            <a:r>
              <a:rPr lang="zh-TW" sz="2400" b="1" dirty="0">
                <a:solidFill>
                  <a:schemeClr val="bg1"/>
                </a:solidFill>
                <a:ea typeface="+mj-lt"/>
                <a:cs typeface="+mj-lt"/>
              </a:rPr>
              <a:t>指數分佈模型的車輛碰撞風險評估改進與應用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 sz="2400" dirty="0">
                <a:solidFill>
                  <a:schemeClr val="bg1"/>
                </a:solidFill>
                <a:ea typeface="+mj-lt"/>
                <a:cs typeface="+mj-lt"/>
              </a:rPr>
              <a:t>Improvement and Application of Vehicle Crash Risk Assessment Based on Exponential Distribution Model</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ea typeface="+mj-lt"/>
                <a:cs typeface="+mj-lt"/>
              </a:rPr>
              <a:t>柯琮祐</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1800" dirty="0">
                <a:latin typeface="+mj-ea"/>
                <a:cs typeface="Times New Roman" panose="02020603050405020304" pitchFamily="18" charset="0"/>
              </a:rPr>
            </a:br>
            <a:r>
              <a:rPr lang="en-US" altLang="zh-TW" sz="1800" dirty="0">
                <a:latin typeface="+mj-ea"/>
                <a:cs typeface="Times New Roman"/>
              </a:rPr>
              <a:t>2024/07/29</a:t>
            </a: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3869048805"/>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32688C68-5851-4A1B-A750-11E7E0A1CF1B}"/>
              </a:ext>
            </a:extLst>
          </p:cNvPr>
          <p:cNvSpPr>
            <a:spLocks noGrp="1"/>
          </p:cNvSpPr>
          <p:nvPr>
            <p:ph type="title"/>
          </p:nvPr>
        </p:nvSpPr>
        <p:spPr/>
        <p:txBody>
          <a:bodyPr/>
          <a:lstStyle/>
          <a:p>
            <a:r>
              <a:rPr lang="zh-TW" altLang="en-US" dirty="0"/>
              <a:t>超車統整</a:t>
            </a: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Choice>
        <mc:Fallback xmlns="">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87795">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0" t="-103125" r="-313000" b="-59375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500" t="-103125" r="-213000" b="-593750"/>
                          </a:stretch>
                        </a:blipFill>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Fallback>
      </mc:AlternateContent>
    </p:spTree>
    <p:extLst>
      <p:ext uri="{BB962C8B-B14F-4D97-AF65-F5344CB8AC3E}">
        <p14:creationId xmlns:p14="http://schemas.microsoft.com/office/powerpoint/2010/main" val="136166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E822B7C6-4AF2-4A75-84F1-ED04229F7636}"/>
              </a:ext>
            </a:extLst>
          </p:cNvPr>
          <p:cNvSpPr>
            <a:spLocks noGrp="1"/>
          </p:cNvSpPr>
          <p:nvPr>
            <p:ph idx="1"/>
          </p:nvPr>
        </p:nvSpPr>
        <p:spPr>
          <a:xfrm>
            <a:off x="736226" y="1032761"/>
            <a:ext cx="7886700" cy="5261122"/>
          </a:xfrm>
        </p:spPr>
        <p:txBody>
          <a:bodyPr/>
          <a:lstStyle/>
          <a:p>
            <a:r>
              <a:rPr lang="zh-TW" altLang="en-US" dirty="0"/>
              <a:t>過第</a:t>
            </a:r>
            <a:r>
              <a:rPr lang="en-US" altLang="zh-TW" dirty="0"/>
              <a:t>1.2</a:t>
            </a:r>
            <a:r>
              <a:rPr lang="zh-TW" altLang="en-US" dirty="0"/>
              <a:t> 間                   過</a:t>
            </a:r>
            <a:r>
              <a:rPr lang="en-US" altLang="zh-TW" dirty="0"/>
              <a:t>2.3</a:t>
            </a:r>
            <a:r>
              <a:rPr lang="zh-TW" altLang="en-US" dirty="0"/>
              <a:t>台間                      等全部通過</a:t>
            </a:r>
          </a:p>
        </p:txBody>
      </p:sp>
      <p:sp>
        <p:nvSpPr>
          <p:cNvPr id="3" name="投影片編號版面配置區 2">
            <a:extLst>
              <a:ext uri="{FF2B5EF4-FFF2-40B4-BE49-F238E27FC236}">
                <a16:creationId xmlns:a16="http://schemas.microsoft.com/office/drawing/2014/main" id="{30DD879E-B098-4AE2-A362-168E0AA7FA45}"/>
              </a:ext>
            </a:extLst>
          </p:cNvPr>
          <p:cNvSpPr>
            <a:spLocks noGrp="1"/>
          </p:cNvSpPr>
          <p:nvPr>
            <p:ph type="sldNum" sz="quarter" idx="12"/>
          </p:nvPr>
        </p:nvSpPr>
        <p:spPr/>
        <p:txBody>
          <a:bodyPr/>
          <a:lstStyle/>
          <a:p>
            <a:fld id="{6D77D3CB-5987-4045-A9DE-313BCFC794EF}" type="slidenum">
              <a:rPr lang="zh-TW" altLang="en-US" smtClean="0"/>
              <a:pPr/>
              <a:t>26</a:t>
            </a:fld>
            <a:endParaRPr lang="zh-TW" altLang="en-US"/>
          </a:p>
        </p:txBody>
      </p:sp>
      <p:sp>
        <p:nvSpPr>
          <p:cNvPr id="4" name="標題 3">
            <a:extLst>
              <a:ext uri="{FF2B5EF4-FFF2-40B4-BE49-F238E27FC236}">
                <a16:creationId xmlns:a16="http://schemas.microsoft.com/office/drawing/2014/main" id="{A5C7FE0D-9B0F-4180-B2AF-E894750F9A77}"/>
              </a:ext>
            </a:extLst>
          </p:cNvPr>
          <p:cNvSpPr>
            <a:spLocks noGrp="1"/>
          </p:cNvSpPr>
          <p:nvPr>
            <p:ph type="title"/>
          </p:nvPr>
        </p:nvSpPr>
        <p:spPr/>
        <p:txBody>
          <a:bodyPr>
            <a:normAutofit/>
          </a:bodyPr>
          <a:lstStyle/>
          <a:p>
            <a:r>
              <a:rPr lang="zh-TW" altLang="en-US" dirty="0"/>
              <a:t>超車</a:t>
            </a:r>
          </a:p>
        </p:txBody>
      </p:sp>
      <p:pic>
        <p:nvPicPr>
          <p:cNvPr id="2" name="超車內徹車速60車距20風險">
            <a:hlinkClick r:id="" action="ppaction://media"/>
            <a:extLst>
              <a:ext uri="{FF2B5EF4-FFF2-40B4-BE49-F238E27FC236}">
                <a16:creationId xmlns:a16="http://schemas.microsoft.com/office/drawing/2014/main" id="{37638CE7-2624-4047-A457-4706168CB75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14039" y="1398360"/>
            <a:ext cx="1042583" cy="5061417"/>
          </a:xfrm>
          <a:prstGeom prst="rect">
            <a:avLst/>
          </a:prstGeom>
        </p:spPr>
      </p:pic>
      <p:pic>
        <p:nvPicPr>
          <p:cNvPr id="8" name="55100.05">
            <a:hlinkClick r:id="" action="ppaction://media"/>
            <a:extLst>
              <a:ext uri="{FF2B5EF4-FFF2-40B4-BE49-F238E27FC236}">
                <a16:creationId xmlns:a16="http://schemas.microsoft.com/office/drawing/2014/main" id="{D2F4EC34-56B3-49F9-856A-228A2859273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498860" y="1465152"/>
            <a:ext cx="941380" cy="5059917"/>
          </a:xfrm>
          <a:prstGeom prst="rect">
            <a:avLst/>
          </a:prstGeom>
        </p:spPr>
      </p:pic>
      <p:pic>
        <p:nvPicPr>
          <p:cNvPr id="10" name="pass600.1 (1)">
            <a:hlinkClick r:id="" action="ppaction://media"/>
            <a:extLst>
              <a:ext uri="{FF2B5EF4-FFF2-40B4-BE49-F238E27FC236}">
                <a16:creationId xmlns:a16="http://schemas.microsoft.com/office/drawing/2014/main" id="{6C20131B-BE60-4A87-9133-0F79C7AF87C3}"/>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3700464" y="1465152"/>
            <a:ext cx="1209700" cy="5061417"/>
          </a:xfrm>
          <a:prstGeom prst="rect">
            <a:avLst/>
          </a:prstGeom>
        </p:spPr>
      </p:pic>
    </p:spTree>
    <p:extLst>
      <p:ext uri="{BB962C8B-B14F-4D97-AF65-F5344CB8AC3E}">
        <p14:creationId xmlns:p14="http://schemas.microsoft.com/office/powerpoint/2010/main" val="356821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534"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3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8"/>
                </p:tgtEl>
              </p:cMediaNode>
            </p:video>
            <p:seq concurrent="1" nextAc="seek">
              <p:cTn id="22" restart="whenNotActive" fill="hold" evtFilter="cancelBubble" nodeType="interactiveSeq">
                <p:stCondLst>
                  <p:cond evt="onClick" delay="0">
                    <p:tgtEl>
                      <p:spTgt spid="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8"/>
                                        </p:tgtEl>
                                      </p:cBhvr>
                                    </p:cmd>
                                  </p:childTnLst>
                                </p:cTn>
                              </p:par>
                            </p:childTnLst>
                          </p:cTn>
                        </p:par>
                      </p:childTnLst>
                    </p:cTn>
                  </p:par>
                </p:childTnLst>
              </p:cTn>
              <p:nextCondLst>
                <p:cond evt="onClick" delay="0">
                  <p:tgtEl>
                    <p:spTgt spid="8"/>
                  </p:tgtEl>
                </p:cond>
              </p:nextCondLst>
            </p:seq>
            <p:video>
              <p:cMediaNode vol="80000">
                <p:cTn id="27" fill="hold" display="0">
                  <p:stCondLst>
                    <p:cond delay="indefinite"/>
                  </p:stCondLst>
                </p:cTn>
                <p:tgtEl>
                  <p:spTgt spid="10"/>
                </p:tgtEl>
              </p:cMediaNode>
            </p:vide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90B0D6B-3118-4206-A096-CC300CD9B434}"/>
              </a:ext>
            </a:extLst>
          </p:cNvPr>
          <p:cNvSpPr>
            <a:spLocks noGrp="1"/>
          </p:cNvSpPr>
          <p:nvPr>
            <p:ph idx="1"/>
          </p:nvPr>
        </p:nvSpPr>
        <p:spPr>
          <a:xfrm>
            <a:off x="628650" y="433925"/>
            <a:ext cx="7886700" cy="5261122"/>
          </a:xfrm>
        </p:spPr>
        <p:txBody>
          <a:bodyPr/>
          <a:lstStyle/>
          <a:p>
            <a:pPr marL="0" indent="0">
              <a:buNone/>
            </a:pPr>
            <a:r>
              <a:rPr lang="zh-TW" altLang="en-US" dirty="0"/>
              <a:t>撞 </a:t>
            </a:r>
            <a:r>
              <a:rPr lang="en-US" altLang="zh-TW" dirty="0"/>
              <a:t>2</a:t>
            </a:r>
            <a:r>
              <a:rPr lang="zh-TW" altLang="en-US" dirty="0"/>
              <a:t>車                           被</a:t>
            </a:r>
            <a:r>
              <a:rPr lang="en-US" altLang="zh-TW" dirty="0"/>
              <a:t>2</a:t>
            </a:r>
            <a:r>
              <a:rPr lang="zh-TW" altLang="en-US" dirty="0"/>
              <a:t>車追撞                               被</a:t>
            </a:r>
            <a:r>
              <a:rPr lang="en-US" altLang="zh-TW" dirty="0"/>
              <a:t>3</a:t>
            </a:r>
            <a:r>
              <a:rPr lang="zh-TW" altLang="en-US" dirty="0"/>
              <a:t>車追撞</a:t>
            </a:r>
          </a:p>
        </p:txBody>
      </p:sp>
      <p:sp>
        <p:nvSpPr>
          <p:cNvPr id="3" name="投影片編號版面配置區 2">
            <a:extLst>
              <a:ext uri="{FF2B5EF4-FFF2-40B4-BE49-F238E27FC236}">
                <a16:creationId xmlns:a16="http://schemas.microsoft.com/office/drawing/2014/main" id="{8E5E9644-8172-4E4B-94D5-15A9A976261D}"/>
              </a:ext>
            </a:extLst>
          </p:cNvPr>
          <p:cNvSpPr>
            <a:spLocks noGrp="1"/>
          </p:cNvSpPr>
          <p:nvPr>
            <p:ph type="sldNum" sz="quarter" idx="12"/>
          </p:nvPr>
        </p:nvSpPr>
        <p:spPr/>
        <p:txBody>
          <a:bodyPr/>
          <a:lstStyle/>
          <a:p>
            <a:fld id="{6D77D3CB-5987-4045-A9DE-313BCFC794EF}" type="slidenum">
              <a:rPr lang="zh-TW" altLang="en-US" smtClean="0"/>
              <a:pPr/>
              <a:t>27</a:t>
            </a:fld>
            <a:endParaRPr lang="zh-TW" altLang="en-US"/>
          </a:p>
        </p:txBody>
      </p:sp>
      <p:pic>
        <p:nvPicPr>
          <p:cNvPr id="5" name="60100.02 (1)">
            <a:hlinkClick r:id="" action="ppaction://media"/>
            <a:extLst>
              <a:ext uri="{FF2B5EF4-FFF2-40B4-BE49-F238E27FC236}">
                <a16:creationId xmlns:a16="http://schemas.microsoft.com/office/drawing/2014/main" id="{72F2062C-01EF-4679-B775-A7A0F57B64F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53463" y="766373"/>
            <a:ext cx="1266274" cy="5533350"/>
          </a:xfrm>
          <a:prstGeom prst="rect">
            <a:avLst/>
          </a:prstGeom>
        </p:spPr>
      </p:pic>
      <p:pic>
        <p:nvPicPr>
          <p:cNvPr id="6" name="60150.05">
            <a:hlinkClick r:id="" action="ppaction://media"/>
            <a:extLst>
              <a:ext uri="{FF2B5EF4-FFF2-40B4-BE49-F238E27FC236}">
                <a16:creationId xmlns:a16="http://schemas.microsoft.com/office/drawing/2014/main" id="{EC7AEB2C-94B8-44BD-8D25-9A51D03E74F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71500" y="766373"/>
            <a:ext cx="1236505" cy="5674472"/>
          </a:xfrm>
          <a:prstGeom prst="rect">
            <a:avLst/>
          </a:prstGeom>
        </p:spPr>
      </p:pic>
      <p:pic>
        <p:nvPicPr>
          <p:cNvPr id="7" name="60200.05">
            <a:hlinkClick r:id="" action="ppaction://media"/>
            <a:extLst>
              <a:ext uri="{FF2B5EF4-FFF2-40B4-BE49-F238E27FC236}">
                <a16:creationId xmlns:a16="http://schemas.microsoft.com/office/drawing/2014/main" id="{1525086D-DF8D-48A9-8E4C-1D9E77E49516}"/>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169198" y="836934"/>
            <a:ext cx="1402802" cy="5533350"/>
          </a:xfrm>
          <a:prstGeom prst="rect">
            <a:avLst/>
          </a:prstGeom>
        </p:spPr>
      </p:pic>
    </p:spTree>
    <p:extLst>
      <p:ext uri="{BB962C8B-B14F-4D97-AF65-F5344CB8AC3E}">
        <p14:creationId xmlns:p14="http://schemas.microsoft.com/office/powerpoint/2010/main" val="1493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3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80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40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7"/>
                </p:tgtEl>
              </p:cMediaNode>
            </p:video>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30150.05 (online-video-cutter.com)">
            <a:hlinkClick r:id="" action="ppaction://media"/>
            <a:extLst>
              <a:ext uri="{FF2B5EF4-FFF2-40B4-BE49-F238E27FC236}">
                <a16:creationId xmlns:a16="http://schemas.microsoft.com/office/drawing/2014/main" id="{92C0F6DC-9206-44B4-AED8-0D24D88BC0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28700" y="900677"/>
            <a:ext cx="2338387" cy="5262563"/>
          </a:xfrm>
        </p:spPr>
      </p:pic>
      <p:sp>
        <p:nvSpPr>
          <p:cNvPr id="3" name="投影片編號版面配置區 2">
            <a:extLst>
              <a:ext uri="{FF2B5EF4-FFF2-40B4-BE49-F238E27FC236}">
                <a16:creationId xmlns:a16="http://schemas.microsoft.com/office/drawing/2014/main" id="{22A0C6EF-0C4F-4906-B6D1-28E3A8FEBF27}"/>
              </a:ext>
            </a:extLst>
          </p:cNvPr>
          <p:cNvSpPr>
            <a:spLocks noGrp="1"/>
          </p:cNvSpPr>
          <p:nvPr>
            <p:ph type="sldNum" sz="quarter" idx="12"/>
          </p:nvPr>
        </p:nvSpPr>
        <p:spPr/>
        <p:txBody>
          <a:bodyPr/>
          <a:lstStyle/>
          <a:p>
            <a:fld id="{6D77D3CB-5987-4045-A9DE-313BCFC794EF}" type="slidenum">
              <a:rPr lang="zh-TW" altLang="en-US" smtClean="0"/>
              <a:pPr/>
              <a:t>28</a:t>
            </a:fld>
            <a:endParaRPr lang="zh-TW" altLang="en-US"/>
          </a:p>
        </p:txBody>
      </p:sp>
      <p:sp>
        <p:nvSpPr>
          <p:cNvPr id="4" name="標題 3">
            <a:extLst>
              <a:ext uri="{FF2B5EF4-FFF2-40B4-BE49-F238E27FC236}">
                <a16:creationId xmlns:a16="http://schemas.microsoft.com/office/drawing/2014/main" id="{037AF4D3-6667-47E1-A84C-C8ABC4656E55}"/>
              </a:ext>
            </a:extLst>
          </p:cNvPr>
          <p:cNvSpPr>
            <a:spLocks noGrp="1"/>
          </p:cNvSpPr>
          <p:nvPr>
            <p:ph type="title"/>
          </p:nvPr>
        </p:nvSpPr>
        <p:spPr/>
        <p:txBody>
          <a:bodyPr/>
          <a:lstStyle/>
          <a:p>
            <a:r>
              <a:rPr lang="en-US" altLang="zh-TW" dirty="0"/>
              <a:t>30</a:t>
            </a:r>
            <a:r>
              <a:rPr lang="zh-TW" altLang="en-US" dirty="0"/>
              <a:t> </a:t>
            </a:r>
            <a:r>
              <a:rPr lang="en-US" altLang="zh-TW" dirty="0"/>
              <a:t>15</a:t>
            </a:r>
            <a:r>
              <a:rPr lang="zh-TW" altLang="en-US" dirty="0"/>
              <a:t> </a:t>
            </a:r>
            <a:r>
              <a:rPr lang="en-US" altLang="zh-TW" dirty="0"/>
              <a:t>0.05</a:t>
            </a:r>
            <a:endParaRPr lang="zh-TW" altLang="en-US" dirty="0"/>
          </a:p>
        </p:txBody>
      </p:sp>
      <p:pic>
        <p:nvPicPr>
          <p:cNvPr id="7" name="圖片 6">
            <a:extLst>
              <a:ext uri="{FF2B5EF4-FFF2-40B4-BE49-F238E27FC236}">
                <a16:creationId xmlns:a16="http://schemas.microsoft.com/office/drawing/2014/main" id="{BCCE5D95-3CB1-4B5E-8892-BD34A02FC1A2}"/>
              </a:ext>
            </a:extLst>
          </p:cNvPr>
          <p:cNvPicPr>
            <a:picLocks noChangeAspect="1"/>
          </p:cNvPicPr>
          <p:nvPr/>
        </p:nvPicPr>
        <p:blipFill>
          <a:blip r:embed="rId5"/>
          <a:stretch>
            <a:fillRect/>
          </a:stretch>
        </p:blipFill>
        <p:spPr>
          <a:xfrm>
            <a:off x="5124450" y="1357552"/>
            <a:ext cx="1962150" cy="4676775"/>
          </a:xfrm>
          <a:prstGeom prst="rect">
            <a:avLst/>
          </a:prstGeom>
        </p:spPr>
      </p:pic>
    </p:spTree>
    <p:extLst>
      <p:ext uri="{BB962C8B-B14F-4D97-AF65-F5344CB8AC3E}">
        <p14:creationId xmlns:p14="http://schemas.microsoft.com/office/powerpoint/2010/main" val="715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F8E74FE0-6E2B-4DE5-8A5D-3CADEAE3B206}"/>
              </a:ext>
            </a:extLst>
          </p:cNvPr>
          <p:cNvSpPr>
            <a:spLocks noGrp="1"/>
          </p:cNvSpPr>
          <p:nvPr>
            <p:ph type="sldNum" sz="quarter" idx="12"/>
          </p:nvPr>
        </p:nvSpPr>
        <p:spPr/>
        <p:txBody>
          <a:bodyPr/>
          <a:lstStyle/>
          <a:p>
            <a:fld id="{6D77D3CB-5987-4045-A9DE-313BCFC794EF}" type="slidenum">
              <a:rPr lang="zh-TW" altLang="en-US" smtClean="0"/>
              <a:pPr/>
              <a:t>29</a:t>
            </a:fld>
            <a:endParaRPr lang="zh-TW" altLang="en-US"/>
          </a:p>
        </p:txBody>
      </p:sp>
      <p:sp>
        <p:nvSpPr>
          <p:cNvPr id="4" name="標題 3">
            <a:extLst>
              <a:ext uri="{FF2B5EF4-FFF2-40B4-BE49-F238E27FC236}">
                <a16:creationId xmlns:a16="http://schemas.microsoft.com/office/drawing/2014/main" id="{A13BFDEB-EAEB-4E71-8AD1-4D72BB31CE65}"/>
              </a:ext>
            </a:extLst>
          </p:cNvPr>
          <p:cNvSpPr>
            <a:spLocks noGrp="1"/>
          </p:cNvSpPr>
          <p:nvPr>
            <p:ph type="title"/>
          </p:nvPr>
        </p:nvSpPr>
        <p:spPr/>
        <p:txBody>
          <a:bodyPr>
            <a:normAutofit/>
          </a:bodyPr>
          <a:lstStyle/>
          <a:p>
            <a:r>
              <a:rPr lang="zh-TW" altLang="en-US" dirty="0"/>
              <a:t>超車可接受風險</a:t>
            </a:r>
            <a:r>
              <a:rPr lang="en-US" altLang="zh-TW" dirty="0"/>
              <a:t>0.05</a:t>
            </a:r>
            <a:endParaRPr lang="zh-TW" altLang="en-US" dirty="0"/>
          </a:p>
        </p:txBody>
      </p:sp>
      <p:graphicFrame>
        <p:nvGraphicFramePr>
          <p:cNvPr id="5" name="表格 4">
            <a:extLst>
              <a:ext uri="{FF2B5EF4-FFF2-40B4-BE49-F238E27FC236}">
                <a16:creationId xmlns:a16="http://schemas.microsoft.com/office/drawing/2014/main" id="{C0414249-B395-4A96-9A0C-3A5B852FF9FA}"/>
              </a:ext>
            </a:extLst>
          </p:cNvPr>
          <p:cNvGraphicFramePr>
            <a:graphicFrameLocks noGrp="1"/>
          </p:cNvGraphicFramePr>
          <p:nvPr>
            <p:extLst>
              <p:ext uri="{D42A27DB-BD31-4B8C-83A1-F6EECF244321}">
                <p14:modId xmlns:p14="http://schemas.microsoft.com/office/powerpoint/2010/main" val="1184824046"/>
              </p:ext>
            </p:extLst>
          </p:nvPr>
        </p:nvGraphicFramePr>
        <p:xfrm>
          <a:off x="166407" y="1217334"/>
          <a:ext cx="8811185" cy="1995665"/>
        </p:xfrm>
        <a:graphic>
          <a:graphicData uri="http://schemas.openxmlformats.org/drawingml/2006/table">
            <a:tbl>
              <a:tblPr/>
              <a:tblGrid>
                <a:gridCol w="818114">
                  <a:extLst>
                    <a:ext uri="{9D8B030D-6E8A-4147-A177-3AD203B41FA5}">
                      <a16:colId xmlns:a16="http://schemas.microsoft.com/office/drawing/2014/main" val="1552848452"/>
                    </a:ext>
                  </a:extLst>
                </a:gridCol>
                <a:gridCol w="507795">
                  <a:extLst>
                    <a:ext uri="{9D8B030D-6E8A-4147-A177-3AD203B41FA5}">
                      <a16:colId xmlns:a16="http://schemas.microsoft.com/office/drawing/2014/main" val="2350144180"/>
                    </a:ext>
                  </a:extLst>
                </a:gridCol>
                <a:gridCol w="507795">
                  <a:extLst>
                    <a:ext uri="{9D8B030D-6E8A-4147-A177-3AD203B41FA5}">
                      <a16:colId xmlns:a16="http://schemas.microsoft.com/office/drawing/2014/main" val="3721164327"/>
                    </a:ext>
                  </a:extLst>
                </a:gridCol>
                <a:gridCol w="507795">
                  <a:extLst>
                    <a:ext uri="{9D8B030D-6E8A-4147-A177-3AD203B41FA5}">
                      <a16:colId xmlns:a16="http://schemas.microsoft.com/office/drawing/2014/main" val="136973362"/>
                    </a:ext>
                  </a:extLst>
                </a:gridCol>
                <a:gridCol w="658253">
                  <a:extLst>
                    <a:ext uri="{9D8B030D-6E8A-4147-A177-3AD203B41FA5}">
                      <a16:colId xmlns:a16="http://schemas.microsoft.com/office/drawing/2014/main" val="1624751129"/>
                    </a:ext>
                  </a:extLst>
                </a:gridCol>
                <a:gridCol w="507795">
                  <a:extLst>
                    <a:ext uri="{9D8B030D-6E8A-4147-A177-3AD203B41FA5}">
                      <a16:colId xmlns:a16="http://schemas.microsoft.com/office/drawing/2014/main" val="1340023563"/>
                    </a:ext>
                  </a:extLst>
                </a:gridCol>
                <a:gridCol w="733483">
                  <a:extLst>
                    <a:ext uri="{9D8B030D-6E8A-4147-A177-3AD203B41FA5}">
                      <a16:colId xmlns:a16="http://schemas.microsoft.com/office/drawing/2014/main" val="60415586"/>
                    </a:ext>
                  </a:extLst>
                </a:gridCol>
                <a:gridCol w="507795">
                  <a:extLst>
                    <a:ext uri="{9D8B030D-6E8A-4147-A177-3AD203B41FA5}">
                      <a16:colId xmlns:a16="http://schemas.microsoft.com/office/drawing/2014/main" val="2781243410"/>
                    </a:ext>
                  </a:extLst>
                </a:gridCol>
                <a:gridCol w="507795">
                  <a:extLst>
                    <a:ext uri="{9D8B030D-6E8A-4147-A177-3AD203B41FA5}">
                      <a16:colId xmlns:a16="http://schemas.microsoft.com/office/drawing/2014/main" val="1022110188"/>
                    </a:ext>
                  </a:extLst>
                </a:gridCol>
                <a:gridCol w="507795">
                  <a:extLst>
                    <a:ext uri="{9D8B030D-6E8A-4147-A177-3AD203B41FA5}">
                      <a16:colId xmlns:a16="http://schemas.microsoft.com/office/drawing/2014/main" val="34026741"/>
                    </a:ext>
                  </a:extLst>
                </a:gridCol>
                <a:gridCol w="507795">
                  <a:extLst>
                    <a:ext uri="{9D8B030D-6E8A-4147-A177-3AD203B41FA5}">
                      <a16:colId xmlns:a16="http://schemas.microsoft.com/office/drawing/2014/main" val="2131490311"/>
                    </a:ext>
                  </a:extLst>
                </a:gridCol>
                <a:gridCol w="507795">
                  <a:extLst>
                    <a:ext uri="{9D8B030D-6E8A-4147-A177-3AD203B41FA5}">
                      <a16:colId xmlns:a16="http://schemas.microsoft.com/office/drawing/2014/main" val="1702480189"/>
                    </a:ext>
                  </a:extLst>
                </a:gridCol>
                <a:gridCol w="507795">
                  <a:extLst>
                    <a:ext uri="{9D8B030D-6E8A-4147-A177-3AD203B41FA5}">
                      <a16:colId xmlns:a16="http://schemas.microsoft.com/office/drawing/2014/main" val="1691617467"/>
                    </a:ext>
                  </a:extLst>
                </a:gridCol>
                <a:gridCol w="507795">
                  <a:extLst>
                    <a:ext uri="{9D8B030D-6E8A-4147-A177-3AD203B41FA5}">
                      <a16:colId xmlns:a16="http://schemas.microsoft.com/office/drawing/2014/main" val="1175704174"/>
                    </a:ext>
                  </a:extLst>
                </a:gridCol>
                <a:gridCol w="507795">
                  <a:extLst>
                    <a:ext uri="{9D8B030D-6E8A-4147-A177-3AD203B41FA5}">
                      <a16:colId xmlns:a16="http://schemas.microsoft.com/office/drawing/2014/main" val="442204269"/>
                    </a:ext>
                  </a:extLst>
                </a:gridCol>
                <a:gridCol w="507795">
                  <a:extLst>
                    <a:ext uri="{9D8B030D-6E8A-4147-A177-3AD203B41FA5}">
                      <a16:colId xmlns:a16="http://schemas.microsoft.com/office/drawing/2014/main" val="340048503"/>
                    </a:ext>
                  </a:extLst>
                </a:gridCol>
              </a:tblGrid>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1477126078"/>
                  </a:ext>
                </a:extLst>
              </a:tr>
              <a:tr h="20207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13781178"/>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213432200"/>
                  </a:ext>
                </a:extLst>
              </a:tr>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0.097126287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2.117975809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12.84558503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15.27579578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15.27162712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15.27584871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7.7</a:t>
                      </a:r>
                    </a:p>
                  </a:txBody>
                  <a:tcPr marL="5050" marR="5050" marT="5050" marB="30301" anchor="b">
                    <a:lnL>
                      <a:noFill/>
                    </a:lnL>
                    <a:lnR>
                      <a:noFill/>
                    </a:lnR>
                    <a:lnT>
                      <a:noFill/>
                    </a:lnT>
                    <a:lnB>
                      <a:noFill/>
                    </a:lnB>
                  </a:tcPr>
                </a:tc>
                <a:extLst>
                  <a:ext uri="{0D108BD9-81ED-4DB2-BD59-A6C34878D82A}">
                    <a16:rowId xmlns:a16="http://schemas.microsoft.com/office/drawing/2014/main" val="3802869815"/>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0.053232231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14.16084546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1390716823"/>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1.808259631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14.70244682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2702854848"/>
                  </a:ext>
                </a:extLst>
              </a:tr>
            </a:tbl>
          </a:graphicData>
        </a:graphic>
      </p:graphicFrame>
      <p:graphicFrame>
        <p:nvGraphicFramePr>
          <p:cNvPr id="6" name="表格 5">
            <a:extLst>
              <a:ext uri="{FF2B5EF4-FFF2-40B4-BE49-F238E27FC236}">
                <a16:creationId xmlns:a16="http://schemas.microsoft.com/office/drawing/2014/main" id="{116A6C2C-453C-40A6-B089-E261B6FC5643}"/>
              </a:ext>
            </a:extLst>
          </p:cNvPr>
          <p:cNvGraphicFramePr>
            <a:graphicFrameLocks noGrp="1"/>
          </p:cNvGraphicFramePr>
          <p:nvPr>
            <p:extLst>
              <p:ext uri="{D42A27DB-BD31-4B8C-83A1-F6EECF244321}">
                <p14:modId xmlns:p14="http://schemas.microsoft.com/office/powerpoint/2010/main" val="3953553686"/>
              </p:ext>
            </p:extLst>
          </p:nvPr>
        </p:nvGraphicFramePr>
        <p:xfrm>
          <a:off x="166406" y="3486587"/>
          <a:ext cx="8811187" cy="1995664"/>
        </p:xfrm>
        <a:graphic>
          <a:graphicData uri="http://schemas.openxmlformats.org/drawingml/2006/table">
            <a:tbl>
              <a:tblPr/>
              <a:tblGrid>
                <a:gridCol w="818115">
                  <a:extLst>
                    <a:ext uri="{9D8B030D-6E8A-4147-A177-3AD203B41FA5}">
                      <a16:colId xmlns:a16="http://schemas.microsoft.com/office/drawing/2014/main" val="4036889866"/>
                    </a:ext>
                  </a:extLst>
                </a:gridCol>
                <a:gridCol w="507795">
                  <a:extLst>
                    <a:ext uri="{9D8B030D-6E8A-4147-A177-3AD203B41FA5}">
                      <a16:colId xmlns:a16="http://schemas.microsoft.com/office/drawing/2014/main" val="3943521380"/>
                    </a:ext>
                  </a:extLst>
                </a:gridCol>
                <a:gridCol w="507795">
                  <a:extLst>
                    <a:ext uri="{9D8B030D-6E8A-4147-A177-3AD203B41FA5}">
                      <a16:colId xmlns:a16="http://schemas.microsoft.com/office/drawing/2014/main" val="1361434019"/>
                    </a:ext>
                  </a:extLst>
                </a:gridCol>
                <a:gridCol w="507795">
                  <a:extLst>
                    <a:ext uri="{9D8B030D-6E8A-4147-A177-3AD203B41FA5}">
                      <a16:colId xmlns:a16="http://schemas.microsoft.com/office/drawing/2014/main" val="1942193936"/>
                    </a:ext>
                  </a:extLst>
                </a:gridCol>
                <a:gridCol w="658254">
                  <a:extLst>
                    <a:ext uri="{9D8B030D-6E8A-4147-A177-3AD203B41FA5}">
                      <a16:colId xmlns:a16="http://schemas.microsoft.com/office/drawing/2014/main" val="4028024013"/>
                    </a:ext>
                  </a:extLst>
                </a:gridCol>
                <a:gridCol w="507795">
                  <a:extLst>
                    <a:ext uri="{9D8B030D-6E8A-4147-A177-3AD203B41FA5}">
                      <a16:colId xmlns:a16="http://schemas.microsoft.com/office/drawing/2014/main" val="1376838583"/>
                    </a:ext>
                  </a:extLst>
                </a:gridCol>
                <a:gridCol w="733483">
                  <a:extLst>
                    <a:ext uri="{9D8B030D-6E8A-4147-A177-3AD203B41FA5}">
                      <a16:colId xmlns:a16="http://schemas.microsoft.com/office/drawing/2014/main" val="3751020581"/>
                    </a:ext>
                  </a:extLst>
                </a:gridCol>
                <a:gridCol w="507795">
                  <a:extLst>
                    <a:ext uri="{9D8B030D-6E8A-4147-A177-3AD203B41FA5}">
                      <a16:colId xmlns:a16="http://schemas.microsoft.com/office/drawing/2014/main" val="3830199263"/>
                    </a:ext>
                  </a:extLst>
                </a:gridCol>
                <a:gridCol w="507795">
                  <a:extLst>
                    <a:ext uri="{9D8B030D-6E8A-4147-A177-3AD203B41FA5}">
                      <a16:colId xmlns:a16="http://schemas.microsoft.com/office/drawing/2014/main" val="905849361"/>
                    </a:ext>
                  </a:extLst>
                </a:gridCol>
                <a:gridCol w="507795">
                  <a:extLst>
                    <a:ext uri="{9D8B030D-6E8A-4147-A177-3AD203B41FA5}">
                      <a16:colId xmlns:a16="http://schemas.microsoft.com/office/drawing/2014/main" val="4143612234"/>
                    </a:ext>
                  </a:extLst>
                </a:gridCol>
                <a:gridCol w="507795">
                  <a:extLst>
                    <a:ext uri="{9D8B030D-6E8A-4147-A177-3AD203B41FA5}">
                      <a16:colId xmlns:a16="http://schemas.microsoft.com/office/drawing/2014/main" val="2339944451"/>
                    </a:ext>
                  </a:extLst>
                </a:gridCol>
                <a:gridCol w="507795">
                  <a:extLst>
                    <a:ext uri="{9D8B030D-6E8A-4147-A177-3AD203B41FA5}">
                      <a16:colId xmlns:a16="http://schemas.microsoft.com/office/drawing/2014/main" val="2738276996"/>
                    </a:ext>
                  </a:extLst>
                </a:gridCol>
                <a:gridCol w="507795">
                  <a:extLst>
                    <a:ext uri="{9D8B030D-6E8A-4147-A177-3AD203B41FA5}">
                      <a16:colId xmlns:a16="http://schemas.microsoft.com/office/drawing/2014/main" val="582650423"/>
                    </a:ext>
                  </a:extLst>
                </a:gridCol>
                <a:gridCol w="507795">
                  <a:extLst>
                    <a:ext uri="{9D8B030D-6E8A-4147-A177-3AD203B41FA5}">
                      <a16:colId xmlns:a16="http://schemas.microsoft.com/office/drawing/2014/main" val="2811168644"/>
                    </a:ext>
                  </a:extLst>
                </a:gridCol>
                <a:gridCol w="507795">
                  <a:extLst>
                    <a:ext uri="{9D8B030D-6E8A-4147-A177-3AD203B41FA5}">
                      <a16:colId xmlns:a16="http://schemas.microsoft.com/office/drawing/2014/main" val="2452174535"/>
                    </a:ext>
                  </a:extLst>
                </a:gridCol>
                <a:gridCol w="507795">
                  <a:extLst>
                    <a:ext uri="{9D8B030D-6E8A-4147-A177-3AD203B41FA5}">
                      <a16:colId xmlns:a16="http://schemas.microsoft.com/office/drawing/2014/main" val="1233648555"/>
                    </a:ext>
                  </a:extLst>
                </a:gridCol>
              </a:tblGrid>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603860217"/>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0.158588776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1.257774354</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13.63428098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16.66426292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16.66199213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14.99577282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3.5</a:t>
                      </a:r>
                    </a:p>
                  </a:txBody>
                  <a:tcPr marL="5050" marR="5050" marT="5050" marB="30301" anchor="b">
                    <a:lnL>
                      <a:noFill/>
                    </a:lnL>
                    <a:lnR>
                      <a:noFill/>
                    </a:lnR>
                    <a:lnT>
                      <a:noFill/>
                    </a:lnT>
                    <a:lnB>
                      <a:noFill/>
                    </a:lnB>
                  </a:tcPr>
                </a:tc>
                <a:extLst>
                  <a:ext uri="{0D108BD9-81ED-4DB2-BD59-A6C34878D82A}">
                    <a16:rowId xmlns:a16="http://schemas.microsoft.com/office/drawing/2014/main" val="680061600"/>
                  </a:ext>
                </a:extLst>
              </a:tr>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5.126516993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11.54025471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13.60713891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16.65448013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69004314"/>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1.758160722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13.07465748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14.8328182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13.63402426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16.57296348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356418920"/>
                  </a:ext>
                </a:extLst>
              </a:tr>
            </a:tbl>
          </a:graphicData>
        </a:graphic>
      </p:graphicFrame>
    </p:spTree>
    <p:extLst>
      <p:ext uri="{BB962C8B-B14F-4D97-AF65-F5344CB8AC3E}">
        <p14:creationId xmlns:p14="http://schemas.microsoft.com/office/powerpoint/2010/main" val="3645796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3</a:t>
            </a:fld>
            <a:endParaRPr lang="zh-TW" altLang="en-US" dirty="0"/>
          </a:p>
        </p:txBody>
      </p:sp>
      <p:sp>
        <p:nvSpPr>
          <p:cNvPr id="3" name="標題 2">
            <a:extLst>
              <a:ext uri="{FF2B5EF4-FFF2-40B4-BE49-F238E27FC236}">
                <a16:creationId xmlns:a16="http://schemas.microsoft.com/office/drawing/2014/main" id="{727C0D3E-C5AA-47C7-AAB4-D051F75FB6A2}"/>
              </a:ext>
            </a:extLst>
          </p:cNvPr>
          <p:cNvSpPr>
            <a:spLocks noGrp="1"/>
          </p:cNvSpPr>
          <p:nvPr>
            <p:ph type="title"/>
          </p:nvPr>
        </p:nvSpPr>
        <p:spPr/>
        <p:txBody>
          <a:bodyPr/>
          <a:lstStyle/>
          <a:p>
            <a:r>
              <a:rPr lang="zh-TW" altLang="en-US" dirty="0"/>
              <a:t>研究背景</a:t>
            </a:r>
          </a:p>
        </p:txBody>
      </p:sp>
      <p:sp>
        <p:nvSpPr>
          <p:cNvPr id="14" name="文字方塊 13">
            <a:extLst>
              <a:ext uri="{FF2B5EF4-FFF2-40B4-BE49-F238E27FC236}">
                <a16:creationId xmlns:a16="http://schemas.microsoft.com/office/drawing/2014/main" id="{40B9CC85-1293-A570-7624-A68162797767}"/>
              </a:ext>
            </a:extLst>
          </p:cNvPr>
          <p:cNvSpPr txBox="1"/>
          <p:nvPr/>
        </p:nvSpPr>
        <p:spPr>
          <a:xfrm>
            <a:off x="388211" y="1038584"/>
            <a:ext cx="8337093" cy="18823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TW" altLang="en-US" sz="2000" b="1" dirty="0">
                <a:solidFill>
                  <a:srgbClr val="0070C0"/>
                </a:solidFill>
                <a:latin typeface="+mj-ea"/>
                <a:ea typeface="+mj-ea"/>
                <a:cs typeface="Arial"/>
              </a:rPr>
              <a:t>自動駕駛車輛發展目的為何</a:t>
            </a:r>
            <a:r>
              <a:rPr lang="en-US" altLang="zh-TW" sz="2000" b="1" dirty="0">
                <a:solidFill>
                  <a:srgbClr val="0070C0"/>
                </a:solidFill>
                <a:latin typeface="+mj-ea"/>
                <a:ea typeface="+mj-ea"/>
                <a:cs typeface="Arial"/>
              </a:rPr>
              <a:t>?</a:t>
            </a:r>
            <a:r>
              <a:rPr lang="zh-TW" altLang="en-US" sz="2000" b="1" dirty="0">
                <a:solidFill>
                  <a:srgbClr val="0070C0"/>
                </a:solidFill>
                <a:latin typeface="+mj-ea"/>
                <a:ea typeface="+mj-ea"/>
                <a:cs typeface="Arial"/>
              </a:rPr>
              <a:t> </a:t>
            </a:r>
            <a:endParaRPr lang="en-US" altLang="zh-TW" sz="2000" dirty="0">
              <a:solidFill>
                <a:srgbClr val="0070C0"/>
              </a:solidFill>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提高燃料使用效率</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減少行駛時間</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降低交通事故發生</a:t>
            </a:r>
            <a:endParaRPr lang="en-US" altLang="zh-TW" sz="2000" dirty="0">
              <a:latin typeface="+mj-ea"/>
              <a:ea typeface="+mj-ea"/>
              <a:cs typeface="Arial"/>
            </a:endParaRPr>
          </a:p>
        </p:txBody>
      </p:sp>
      <p:pic>
        <p:nvPicPr>
          <p:cNvPr id="18" name="圖片 17" descr="一張含有 文字, 螢幕擷取畫面, 圖表, 數字 的圖片&#10;&#10;自動產生的描述">
            <a:extLst>
              <a:ext uri="{FF2B5EF4-FFF2-40B4-BE49-F238E27FC236}">
                <a16:creationId xmlns:a16="http://schemas.microsoft.com/office/drawing/2014/main" id="{1FE710D2-54F5-E627-BEB4-7A5CE9118699}"/>
              </a:ext>
            </a:extLst>
          </p:cNvPr>
          <p:cNvPicPr>
            <a:picLocks noChangeAspect="1"/>
          </p:cNvPicPr>
          <p:nvPr/>
        </p:nvPicPr>
        <p:blipFill>
          <a:blip r:embed="rId3"/>
          <a:stretch>
            <a:fillRect/>
          </a:stretch>
        </p:blipFill>
        <p:spPr>
          <a:xfrm>
            <a:off x="3841250" y="2237443"/>
            <a:ext cx="5302750" cy="2776807"/>
          </a:xfrm>
          <a:prstGeom prst="rect">
            <a:avLst/>
          </a:prstGeom>
        </p:spPr>
      </p:pic>
      <p:sp>
        <p:nvSpPr>
          <p:cNvPr id="13" name="文字方塊 12">
            <a:extLst>
              <a:ext uri="{FF2B5EF4-FFF2-40B4-BE49-F238E27FC236}">
                <a16:creationId xmlns:a16="http://schemas.microsoft.com/office/drawing/2014/main" id="{D9F836A2-2E69-4C76-8A2C-44D9202A7421}"/>
              </a:ext>
            </a:extLst>
          </p:cNvPr>
          <p:cNvSpPr txBox="1"/>
          <p:nvPr/>
        </p:nvSpPr>
        <p:spPr>
          <a:xfrm>
            <a:off x="274675" y="3007890"/>
            <a:ext cx="8335261" cy="2800767"/>
          </a:xfrm>
          <a:prstGeom prst="rect">
            <a:avLst/>
          </a:prstGeom>
          <a:noFill/>
        </p:spPr>
        <p:txBody>
          <a:bodyPr wrap="square">
            <a:spAutoFit/>
          </a:bodyPr>
          <a:lstStyle/>
          <a:p>
            <a:pPr>
              <a:lnSpc>
                <a:spcPct val="200000"/>
              </a:lnSpc>
            </a:pPr>
            <a:r>
              <a:rPr lang="zh-TW" altLang="en-US" sz="1800" b="1" dirty="0">
                <a:solidFill>
                  <a:srgbClr val="0070C0"/>
                </a:solidFill>
                <a:latin typeface="+mj-ea"/>
                <a:ea typeface="+mj-ea"/>
                <a:cs typeface="Arial"/>
              </a:rPr>
              <a:t>現今自動駕駛車輛發展挑戰</a:t>
            </a:r>
            <a:endParaRPr lang="en-US" altLang="zh-TW" sz="1800" b="1" dirty="0">
              <a:solidFill>
                <a:srgbClr val="0070C0"/>
              </a:solidFill>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道德問題</a:t>
            </a:r>
            <a:endParaRPr lang="en-US" altLang="zh-TW" dirty="0">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相關法律訂定</a:t>
            </a:r>
            <a:endParaRPr lang="en-US" altLang="zh-TW" dirty="0">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與人類駕駛行為差異</a:t>
            </a:r>
            <a:endParaRPr lang="en-US" altLang="zh-TW" dirty="0">
              <a:latin typeface="+mj-ea"/>
              <a:ea typeface="+mj-ea"/>
              <a:cs typeface="Arial"/>
            </a:endParaRPr>
          </a:p>
          <a:p>
            <a:r>
              <a:rPr lang="en-US" altLang="zh-TW" dirty="0">
                <a:solidFill>
                  <a:srgbClr val="0070C0"/>
                </a:solidFill>
                <a:latin typeface="+mj-ea"/>
                <a:ea typeface="+mj-ea"/>
                <a:cs typeface="Arial"/>
              </a:rPr>
              <a:t>→</a:t>
            </a:r>
            <a:r>
              <a:rPr lang="zh-TW" altLang="en-US" sz="3200" dirty="0">
                <a:solidFill>
                  <a:srgbClr val="0070C0"/>
                </a:solidFill>
                <a:latin typeface="+mj-ea"/>
                <a:ea typeface="+mj-ea"/>
                <a:cs typeface="Arial"/>
              </a:rPr>
              <a:t> </a:t>
            </a:r>
            <a:r>
              <a:rPr lang="zh-TW" altLang="en-US" dirty="0">
                <a:solidFill>
                  <a:srgbClr val="FF0000"/>
                </a:solidFill>
                <a:latin typeface="+mj-ea"/>
                <a:ea typeface="+mj-ea"/>
                <a:cs typeface="Arial"/>
              </a:rPr>
              <a:t>有自駕車參與發生交通事故風險為一般駕駛間</a:t>
            </a:r>
            <a:r>
              <a:rPr lang="en-US" altLang="zh-TW" dirty="0">
                <a:solidFill>
                  <a:srgbClr val="FF0000"/>
                </a:solidFill>
                <a:latin typeface="+mj-ea"/>
                <a:ea typeface="+mj-ea"/>
                <a:cs typeface="Arial"/>
              </a:rPr>
              <a:t>8</a:t>
            </a:r>
            <a:r>
              <a:rPr lang="zh-TW" altLang="en-US" dirty="0">
                <a:solidFill>
                  <a:srgbClr val="FF0000"/>
                </a:solidFill>
                <a:latin typeface="+mj-ea"/>
                <a:ea typeface="+mj-ea"/>
                <a:cs typeface="Arial"/>
              </a:rPr>
              <a:t>倍，且發生事故有很大差異</a:t>
            </a:r>
            <a:endParaRPr lang="en-US" altLang="zh-TW" sz="3200" dirty="0">
              <a:latin typeface="+mj-ea"/>
              <a:ea typeface="+mj-ea"/>
              <a:cs typeface="Arial"/>
            </a:endParaRPr>
          </a:p>
        </p:txBody>
      </p:sp>
      <p:sp>
        <p:nvSpPr>
          <p:cNvPr id="11" name="文字方塊 10">
            <a:extLst>
              <a:ext uri="{FF2B5EF4-FFF2-40B4-BE49-F238E27FC236}">
                <a16:creationId xmlns:a16="http://schemas.microsoft.com/office/drawing/2014/main" id="{7327645C-BDB4-416B-B1CE-B33A75660A18}"/>
              </a:ext>
            </a:extLst>
          </p:cNvPr>
          <p:cNvSpPr txBox="1"/>
          <p:nvPr/>
        </p:nvSpPr>
        <p:spPr>
          <a:xfrm>
            <a:off x="5662640" y="1979772"/>
            <a:ext cx="1569660" cy="276999"/>
          </a:xfrm>
          <a:prstGeom prst="rect">
            <a:avLst/>
          </a:prstGeom>
          <a:noFill/>
        </p:spPr>
        <p:txBody>
          <a:bodyPr wrap="none" rtlCol="0">
            <a:spAutoFit/>
          </a:bodyPr>
          <a:lstStyle/>
          <a:p>
            <a:r>
              <a:rPr lang="zh-TW" altLang="en-US" sz="1200" dirty="0"/>
              <a:t>自駕車參與事故差異</a:t>
            </a:r>
          </a:p>
        </p:txBody>
      </p:sp>
    </p:spTree>
    <p:extLst>
      <p:ext uri="{BB962C8B-B14F-4D97-AF65-F5344CB8AC3E}">
        <p14:creationId xmlns:p14="http://schemas.microsoft.com/office/powerpoint/2010/main" val="373782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內容版面配置區 6">
            <a:extLst>
              <a:ext uri="{FF2B5EF4-FFF2-40B4-BE49-F238E27FC236}">
                <a16:creationId xmlns:a16="http://schemas.microsoft.com/office/drawing/2014/main" id="{D04971CC-ACEE-4BC1-9097-DCA96A8E4E95}"/>
              </a:ext>
            </a:extLst>
          </p:cNvPr>
          <p:cNvGraphicFramePr>
            <a:graphicFrameLocks noGrp="1"/>
          </p:cNvGraphicFramePr>
          <p:nvPr>
            <p:ph idx="1"/>
            <p:extLst>
              <p:ext uri="{D42A27DB-BD31-4B8C-83A1-F6EECF244321}">
                <p14:modId xmlns:p14="http://schemas.microsoft.com/office/powerpoint/2010/main" val="3780387172"/>
              </p:ext>
            </p:extLst>
          </p:nvPr>
        </p:nvGraphicFramePr>
        <p:xfrm>
          <a:off x="628652" y="2015369"/>
          <a:ext cx="8286745" cy="3403800"/>
        </p:xfrm>
        <a:graphic>
          <a:graphicData uri="http://schemas.openxmlformats.org/drawingml/2006/table">
            <a:tbl>
              <a:tblPr/>
              <a:tblGrid>
                <a:gridCol w="769421">
                  <a:extLst>
                    <a:ext uri="{9D8B030D-6E8A-4147-A177-3AD203B41FA5}">
                      <a16:colId xmlns:a16="http://schemas.microsoft.com/office/drawing/2014/main" val="4205535700"/>
                    </a:ext>
                  </a:extLst>
                </a:gridCol>
                <a:gridCol w="477571">
                  <a:extLst>
                    <a:ext uri="{9D8B030D-6E8A-4147-A177-3AD203B41FA5}">
                      <a16:colId xmlns:a16="http://schemas.microsoft.com/office/drawing/2014/main" val="3691367761"/>
                    </a:ext>
                  </a:extLst>
                </a:gridCol>
                <a:gridCol w="477571">
                  <a:extLst>
                    <a:ext uri="{9D8B030D-6E8A-4147-A177-3AD203B41FA5}">
                      <a16:colId xmlns:a16="http://schemas.microsoft.com/office/drawing/2014/main" val="2236615528"/>
                    </a:ext>
                  </a:extLst>
                </a:gridCol>
                <a:gridCol w="477571">
                  <a:extLst>
                    <a:ext uri="{9D8B030D-6E8A-4147-A177-3AD203B41FA5}">
                      <a16:colId xmlns:a16="http://schemas.microsoft.com/office/drawing/2014/main" val="1479228329"/>
                    </a:ext>
                  </a:extLst>
                </a:gridCol>
                <a:gridCol w="619075">
                  <a:extLst>
                    <a:ext uri="{9D8B030D-6E8A-4147-A177-3AD203B41FA5}">
                      <a16:colId xmlns:a16="http://schemas.microsoft.com/office/drawing/2014/main" val="1958498212"/>
                    </a:ext>
                  </a:extLst>
                </a:gridCol>
                <a:gridCol w="477571">
                  <a:extLst>
                    <a:ext uri="{9D8B030D-6E8A-4147-A177-3AD203B41FA5}">
                      <a16:colId xmlns:a16="http://schemas.microsoft.com/office/drawing/2014/main" val="3779181844"/>
                    </a:ext>
                  </a:extLst>
                </a:gridCol>
                <a:gridCol w="689826">
                  <a:extLst>
                    <a:ext uri="{9D8B030D-6E8A-4147-A177-3AD203B41FA5}">
                      <a16:colId xmlns:a16="http://schemas.microsoft.com/office/drawing/2014/main" val="3931182055"/>
                    </a:ext>
                  </a:extLst>
                </a:gridCol>
                <a:gridCol w="477571">
                  <a:extLst>
                    <a:ext uri="{9D8B030D-6E8A-4147-A177-3AD203B41FA5}">
                      <a16:colId xmlns:a16="http://schemas.microsoft.com/office/drawing/2014/main" val="3491297413"/>
                    </a:ext>
                  </a:extLst>
                </a:gridCol>
                <a:gridCol w="477571">
                  <a:extLst>
                    <a:ext uri="{9D8B030D-6E8A-4147-A177-3AD203B41FA5}">
                      <a16:colId xmlns:a16="http://schemas.microsoft.com/office/drawing/2014/main" val="3698195127"/>
                    </a:ext>
                  </a:extLst>
                </a:gridCol>
                <a:gridCol w="477571">
                  <a:extLst>
                    <a:ext uri="{9D8B030D-6E8A-4147-A177-3AD203B41FA5}">
                      <a16:colId xmlns:a16="http://schemas.microsoft.com/office/drawing/2014/main" val="3095533543"/>
                    </a:ext>
                  </a:extLst>
                </a:gridCol>
                <a:gridCol w="477571">
                  <a:extLst>
                    <a:ext uri="{9D8B030D-6E8A-4147-A177-3AD203B41FA5}">
                      <a16:colId xmlns:a16="http://schemas.microsoft.com/office/drawing/2014/main" val="2648052933"/>
                    </a:ext>
                  </a:extLst>
                </a:gridCol>
                <a:gridCol w="477571">
                  <a:extLst>
                    <a:ext uri="{9D8B030D-6E8A-4147-A177-3AD203B41FA5}">
                      <a16:colId xmlns:a16="http://schemas.microsoft.com/office/drawing/2014/main" val="1926168134"/>
                    </a:ext>
                  </a:extLst>
                </a:gridCol>
                <a:gridCol w="477571">
                  <a:extLst>
                    <a:ext uri="{9D8B030D-6E8A-4147-A177-3AD203B41FA5}">
                      <a16:colId xmlns:a16="http://schemas.microsoft.com/office/drawing/2014/main" val="1025339816"/>
                    </a:ext>
                  </a:extLst>
                </a:gridCol>
                <a:gridCol w="477571">
                  <a:extLst>
                    <a:ext uri="{9D8B030D-6E8A-4147-A177-3AD203B41FA5}">
                      <a16:colId xmlns:a16="http://schemas.microsoft.com/office/drawing/2014/main" val="3562814324"/>
                    </a:ext>
                  </a:extLst>
                </a:gridCol>
                <a:gridCol w="477571">
                  <a:extLst>
                    <a:ext uri="{9D8B030D-6E8A-4147-A177-3AD203B41FA5}">
                      <a16:colId xmlns:a16="http://schemas.microsoft.com/office/drawing/2014/main" val="828414530"/>
                    </a:ext>
                  </a:extLst>
                </a:gridCol>
                <a:gridCol w="477571">
                  <a:extLst>
                    <a:ext uri="{9D8B030D-6E8A-4147-A177-3AD203B41FA5}">
                      <a16:colId xmlns:a16="http://schemas.microsoft.com/office/drawing/2014/main" val="3583994279"/>
                    </a:ext>
                  </a:extLst>
                </a:gridCol>
              </a:tblGrid>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12447308"/>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338733991"/>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304958944"/>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4.828520422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10.44925738</a:t>
                      </a:r>
                    </a:p>
                  </a:txBody>
                  <a:tcPr marL="5050" marR="5050" marT="5050" marB="30301" anchor="b">
                    <a:lnL>
                      <a:noFill/>
                    </a:lnL>
                    <a:lnR>
                      <a:noFill/>
                    </a:lnR>
                    <a:lnT>
                      <a:noFill/>
                    </a:lnT>
                    <a:lnB>
                      <a:noFill/>
                    </a:lnB>
                  </a:tcPr>
                </a:tc>
                <a:tc>
                  <a:txBody>
                    <a:bodyPr/>
                    <a:lstStyle/>
                    <a:p>
                      <a:pPr algn="r" fontAlgn="b"/>
                      <a:r>
                        <a:rPr lang="en-US" altLang="zh-TW" sz="700" b="0" i="0" u="none" strike="noStrike">
                          <a:solidFill>
                            <a:srgbClr val="242424"/>
                          </a:solidFill>
                          <a:effectLst/>
                          <a:latin typeface="Aptos Narrow"/>
                          <a:ea typeface="新細明體" panose="02020500000000000000" pitchFamily="18" charset="-120"/>
                        </a:rPr>
                        <a:t>15.2777778</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13.55571028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15.25777777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3831000327"/>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0.473478735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13.68232413</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13.66294652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15.20882494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306772603"/>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0.876837186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13.7887865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14.8180637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4203090689"/>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2649281"/>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69844992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0.338552256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0.735555575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13.74487001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15.22769475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3.4</a:t>
                      </a:r>
                    </a:p>
                  </a:txBody>
                  <a:tcPr marL="5050" marR="5050" marT="5050" marB="30301" anchor="b">
                    <a:lnL>
                      <a:noFill/>
                    </a:lnL>
                    <a:lnR>
                      <a:noFill/>
                    </a:lnR>
                    <a:lnT>
                      <a:noFill/>
                    </a:lnT>
                    <a:lnB>
                      <a:noFill/>
                    </a:lnB>
                  </a:tcPr>
                </a:tc>
                <a:extLst>
                  <a:ext uri="{0D108BD9-81ED-4DB2-BD59-A6C34878D82A}">
                    <a16:rowId xmlns:a16="http://schemas.microsoft.com/office/drawing/2014/main" val="1477972547"/>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5.817474285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10.84929741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13.62511164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2288560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3.381997375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12.40884539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15.79084277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13.71842553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16.64735913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3.8</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955856483"/>
                  </a:ext>
                </a:extLst>
              </a:tr>
            </a:tbl>
          </a:graphicData>
        </a:graphic>
      </p:graphicFrame>
      <p:sp>
        <p:nvSpPr>
          <p:cNvPr id="3" name="投影片編號版面配置區 2">
            <a:extLst>
              <a:ext uri="{FF2B5EF4-FFF2-40B4-BE49-F238E27FC236}">
                <a16:creationId xmlns:a16="http://schemas.microsoft.com/office/drawing/2014/main" id="{5BBEA04E-A2D1-4750-869E-371AAA2CD7A1}"/>
              </a:ext>
            </a:extLst>
          </p:cNvPr>
          <p:cNvSpPr>
            <a:spLocks noGrp="1"/>
          </p:cNvSpPr>
          <p:nvPr>
            <p:ph type="sldNum" sz="quarter" idx="12"/>
          </p:nvPr>
        </p:nvSpPr>
        <p:spPr/>
        <p:txBody>
          <a:bodyPr/>
          <a:lstStyle/>
          <a:p>
            <a:fld id="{6D77D3CB-5987-4045-A9DE-313BCFC794EF}" type="slidenum">
              <a:rPr lang="zh-TW" altLang="en-US" smtClean="0"/>
              <a:pPr/>
              <a:t>30</a:t>
            </a:fld>
            <a:endParaRPr lang="zh-TW" altLang="en-US"/>
          </a:p>
        </p:txBody>
      </p:sp>
      <p:sp>
        <p:nvSpPr>
          <p:cNvPr id="4" name="標題 3">
            <a:extLst>
              <a:ext uri="{FF2B5EF4-FFF2-40B4-BE49-F238E27FC236}">
                <a16:creationId xmlns:a16="http://schemas.microsoft.com/office/drawing/2014/main" id="{7E3698F2-0543-4E68-9846-07F962FBAF97}"/>
              </a:ext>
            </a:extLst>
          </p:cNvPr>
          <p:cNvSpPr>
            <a:spLocks noGrp="1"/>
          </p:cNvSpPr>
          <p:nvPr>
            <p:ph type="title"/>
          </p:nvPr>
        </p:nvSpPr>
        <p:spPr/>
        <p:txBody>
          <a:bodyPr/>
          <a:lstStyle/>
          <a:p>
            <a:r>
              <a:rPr lang="zh-TW" altLang="en-US" dirty="0"/>
              <a:t>超車可接受風險</a:t>
            </a:r>
            <a:r>
              <a:rPr lang="en-US" altLang="zh-TW" dirty="0"/>
              <a:t>0.1</a:t>
            </a:r>
            <a:endParaRPr lang="zh-TW" altLang="en-US" dirty="0"/>
          </a:p>
        </p:txBody>
      </p:sp>
    </p:spTree>
    <p:extLst>
      <p:ext uri="{BB962C8B-B14F-4D97-AF65-F5344CB8AC3E}">
        <p14:creationId xmlns:p14="http://schemas.microsoft.com/office/powerpoint/2010/main" val="2503457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51635F01-C799-4DCC-9644-8BBFC2F6B5CE}"/>
              </a:ext>
            </a:extLst>
          </p:cNvPr>
          <p:cNvGraphicFramePr>
            <a:graphicFrameLocks noGrp="1"/>
          </p:cNvGraphicFramePr>
          <p:nvPr>
            <p:ph idx="1"/>
            <p:extLst>
              <p:ext uri="{D42A27DB-BD31-4B8C-83A1-F6EECF244321}">
                <p14:modId xmlns:p14="http://schemas.microsoft.com/office/powerpoint/2010/main" val="1230279351"/>
              </p:ext>
            </p:extLst>
          </p:nvPr>
        </p:nvGraphicFramePr>
        <p:xfrm>
          <a:off x="480733" y="2015369"/>
          <a:ext cx="8300192" cy="3054168"/>
        </p:xfrm>
        <a:graphic>
          <a:graphicData uri="http://schemas.openxmlformats.org/drawingml/2006/table">
            <a:tbl>
              <a:tblPr/>
              <a:tblGrid>
                <a:gridCol w="770669">
                  <a:extLst>
                    <a:ext uri="{9D8B030D-6E8A-4147-A177-3AD203B41FA5}">
                      <a16:colId xmlns:a16="http://schemas.microsoft.com/office/drawing/2014/main" val="809149485"/>
                    </a:ext>
                  </a:extLst>
                </a:gridCol>
                <a:gridCol w="478346">
                  <a:extLst>
                    <a:ext uri="{9D8B030D-6E8A-4147-A177-3AD203B41FA5}">
                      <a16:colId xmlns:a16="http://schemas.microsoft.com/office/drawing/2014/main" val="4159714915"/>
                    </a:ext>
                  </a:extLst>
                </a:gridCol>
                <a:gridCol w="478346">
                  <a:extLst>
                    <a:ext uri="{9D8B030D-6E8A-4147-A177-3AD203B41FA5}">
                      <a16:colId xmlns:a16="http://schemas.microsoft.com/office/drawing/2014/main" val="1316517089"/>
                    </a:ext>
                  </a:extLst>
                </a:gridCol>
                <a:gridCol w="478346">
                  <a:extLst>
                    <a:ext uri="{9D8B030D-6E8A-4147-A177-3AD203B41FA5}">
                      <a16:colId xmlns:a16="http://schemas.microsoft.com/office/drawing/2014/main" val="2874738358"/>
                    </a:ext>
                  </a:extLst>
                </a:gridCol>
                <a:gridCol w="620079">
                  <a:extLst>
                    <a:ext uri="{9D8B030D-6E8A-4147-A177-3AD203B41FA5}">
                      <a16:colId xmlns:a16="http://schemas.microsoft.com/office/drawing/2014/main" val="369817739"/>
                    </a:ext>
                  </a:extLst>
                </a:gridCol>
                <a:gridCol w="478346">
                  <a:extLst>
                    <a:ext uri="{9D8B030D-6E8A-4147-A177-3AD203B41FA5}">
                      <a16:colId xmlns:a16="http://schemas.microsoft.com/office/drawing/2014/main" val="3359493866"/>
                    </a:ext>
                  </a:extLst>
                </a:gridCol>
                <a:gridCol w="690946">
                  <a:extLst>
                    <a:ext uri="{9D8B030D-6E8A-4147-A177-3AD203B41FA5}">
                      <a16:colId xmlns:a16="http://schemas.microsoft.com/office/drawing/2014/main" val="3901943203"/>
                    </a:ext>
                  </a:extLst>
                </a:gridCol>
                <a:gridCol w="478346">
                  <a:extLst>
                    <a:ext uri="{9D8B030D-6E8A-4147-A177-3AD203B41FA5}">
                      <a16:colId xmlns:a16="http://schemas.microsoft.com/office/drawing/2014/main" val="282694153"/>
                    </a:ext>
                  </a:extLst>
                </a:gridCol>
                <a:gridCol w="478346">
                  <a:extLst>
                    <a:ext uri="{9D8B030D-6E8A-4147-A177-3AD203B41FA5}">
                      <a16:colId xmlns:a16="http://schemas.microsoft.com/office/drawing/2014/main" val="51058471"/>
                    </a:ext>
                  </a:extLst>
                </a:gridCol>
                <a:gridCol w="478346">
                  <a:extLst>
                    <a:ext uri="{9D8B030D-6E8A-4147-A177-3AD203B41FA5}">
                      <a16:colId xmlns:a16="http://schemas.microsoft.com/office/drawing/2014/main" val="359234416"/>
                    </a:ext>
                  </a:extLst>
                </a:gridCol>
                <a:gridCol w="478346">
                  <a:extLst>
                    <a:ext uri="{9D8B030D-6E8A-4147-A177-3AD203B41FA5}">
                      <a16:colId xmlns:a16="http://schemas.microsoft.com/office/drawing/2014/main" val="1131882903"/>
                    </a:ext>
                  </a:extLst>
                </a:gridCol>
                <a:gridCol w="478346">
                  <a:extLst>
                    <a:ext uri="{9D8B030D-6E8A-4147-A177-3AD203B41FA5}">
                      <a16:colId xmlns:a16="http://schemas.microsoft.com/office/drawing/2014/main" val="2749542093"/>
                    </a:ext>
                  </a:extLst>
                </a:gridCol>
                <a:gridCol w="478346">
                  <a:extLst>
                    <a:ext uri="{9D8B030D-6E8A-4147-A177-3AD203B41FA5}">
                      <a16:colId xmlns:a16="http://schemas.microsoft.com/office/drawing/2014/main" val="1872203549"/>
                    </a:ext>
                  </a:extLst>
                </a:gridCol>
                <a:gridCol w="478346">
                  <a:extLst>
                    <a:ext uri="{9D8B030D-6E8A-4147-A177-3AD203B41FA5}">
                      <a16:colId xmlns:a16="http://schemas.microsoft.com/office/drawing/2014/main" val="1689650290"/>
                    </a:ext>
                  </a:extLst>
                </a:gridCol>
                <a:gridCol w="478346">
                  <a:extLst>
                    <a:ext uri="{9D8B030D-6E8A-4147-A177-3AD203B41FA5}">
                      <a16:colId xmlns:a16="http://schemas.microsoft.com/office/drawing/2014/main" val="2763827039"/>
                    </a:ext>
                  </a:extLst>
                </a:gridCol>
                <a:gridCol w="478346">
                  <a:extLst>
                    <a:ext uri="{9D8B030D-6E8A-4147-A177-3AD203B41FA5}">
                      <a16:colId xmlns:a16="http://schemas.microsoft.com/office/drawing/2014/main" val="2662631982"/>
                    </a:ext>
                  </a:extLst>
                </a:gridCol>
              </a:tblGrid>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57434256"/>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37494024"/>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145336254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0.112468003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13.25675977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15.26543182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15.24942567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14.3114318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a:t>
                      </a:r>
                    </a:p>
                  </a:txBody>
                  <a:tcPr marL="5050" marR="5050" marT="5050" marB="30301" anchor="b">
                    <a:lnL>
                      <a:noFill/>
                    </a:lnL>
                    <a:lnR>
                      <a:noFill/>
                    </a:lnR>
                    <a:lnT>
                      <a:noFill/>
                    </a:lnT>
                    <a:lnB>
                      <a:noFill/>
                    </a:lnB>
                  </a:tcPr>
                </a:tc>
                <a:extLst>
                  <a:ext uri="{0D108BD9-81ED-4DB2-BD59-A6C34878D82A}">
                    <a16:rowId xmlns:a16="http://schemas.microsoft.com/office/drawing/2014/main" val="1863772529"/>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0.781396277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14.04567571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15.27658493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466103282"/>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2.833083578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13.97084704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944719510"/>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2181235746"/>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5584726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2.987381919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0.393396691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13.30644768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13.69984437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12.95975456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16.64071865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16.62805554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16.38631741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3.6</a:t>
                      </a:r>
                    </a:p>
                  </a:txBody>
                  <a:tcPr marL="5050" marR="5050" marT="5050" marB="30301" anchor="b">
                    <a:lnL>
                      <a:noFill/>
                    </a:lnL>
                    <a:lnR>
                      <a:noFill/>
                    </a:lnR>
                    <a:lnT>
                      <a:noFill/>
                    </a:lnT>
                    <a:lnB>
                      <a:noFill/>
                    </a:lnB>
                  </a:tcPr>
                </a:tc>
                <a:extLst>
                  <a:ext uri="{0D108BD9-81ED-4DB2-BD59-A6C34878D82A}">
                    <a16:rowId xmlns:a16="http://schemas.microsoft.com/office/drawing/2014/main" val="3404278985"/>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2.917133114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11.75646099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14.6735941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13.67000684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16.62891028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16.48400927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821246150"/>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0.398643279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16.65415451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14.54713784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16.31730707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4203867653"/>
                  </a:ext>
                </a:extLst>
              </a:tr>
            </a:tbl>
          </a:graphicData>
        </a:graphic>
      </p:graphicFrame>
      <p:sp>
        <p:nvSpPr>
          <p:cNvPr id="3" name="投影片編號版面配置區 2">
            <a:extLst>
              <a:ext uri="{FF2B5EF4-FFF2-40B4-BE49-F238E27FC236}">
                <a16:creationId xmlns:a16="http://schemas.microsoft.com/office/drawing/2014/main" id="{8E62A89B-8353-414A-A7C7-06FD5A3635F6}"/>
              </a:ext>
            </a:extLst>
          </p:cNvPr>
          <p:cNvSpPr>
            <a:spLocks noGrp="1"/>
          </p:cNvSpPr>
          <p:nvPr>
            <p:ph type="sldNum" sz="quarter" idx="12"/>
          </p:nvPr>
        </p:nvSpPr>
        <p:spPr/>
        <p:txBody>
          <a:bodyPr/>
          <a:lstStyle/>
          <a:p>
            <a:fld id="{6D77D3CB-5987-4045-A9DE-313BCFC794EF}" type="slidenum">
              <a:rPr lang="zh-TW" altLang="en-US" smtClean="0"/>
              <a:pPr/>
              <a:t>31</a:t>
            </a:fld>
            <a:endParaRPr lang="zh-TW" altLang="en-US"/>
          </a:p>
        </p:txBody>
      </p:sp>
      <p:sp>
        <p:nvSpPr>
          <p:cNvPr id="4" name="標題 3">
            <a:extLst>
              <a:ext uri="{FF2B5EF4-FFF2-40B4-BE49-F238E27FC236}">
                <a16:creationId xmlns:a16="http://schemas.microsoft.com/office/drawing/2014/main" id="{6BA858CD-8BA3-41E3-9449-6698ABFD71A6}"/>
              </a:ext>
            </a:extLst>
          </p:cNvPr>
          <p:cNvSpPr>
            <a:spLocks noGrp="1"/>
          </p:cNvSpPr>
          <p:nvPr>
            <p:ph type="title"/>
          </p:nvPr>
        </p:nvSpPr>
        <p:spPr/>
        <p:txBody>
          <a:bodyPr/>
          <a:lstStyle/>
          <a:p>
            <a:r>
              <a:rPr lang="zh-TW" altLang="en-US" dirty="0"/>
              <a:t>超車可接受風險</a:t>
            </a:r>
            <a:r>
              <a:rPr lang="en-US" altLang="zh-TW" dirty="0"/>
              <a:t>0.02</a:t>
            </a:r>
            <a:endParaRPr lang="zh-TW" altLang="en-US" dirty="0"/>
          </a:p>
        </p:txBody>
      </p:sp>
    </p:spTree>
    <p:extLst>
      <p:ext uri="{BB962C8B-B14F-4D97-AF65-F5344CB8AC3E}">
        <p14:creationId xmlns:p14="http://schemas.microsoft.com/office/powerpoint/2010/main" val="2317841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6489F731-9E60-4EFF-8407-5E4D84A02334}"/>
              </a:ext>
            </a:extLst>
          </p:cNvPr>
          <p:cNvGraphicFramePr>
            <a:graphicFrameLocks noGrp="1"/>
          </p:cNvGraphicFramePr>
          <p:nvPr>
            <p:ph idx="1"/>
            <p:extLst>
              <p:ext uri="{D42A27DB-BD31-4B8C-83A1-F6EECF244321}">
                <p14:modId xmlns:p14="http://schemas.microsoft.com/office/powerpoint/2010/main" val="1378754083"/>
              </p:ext>
            </p:extLst>
          </p:nvPr>
        </p:nvGraphicFramePr>
        <p:xfrm>
          <a:off x="628648" y="900677"/>
          <a:ext cx="7886704" cy="4922150"/>
        </p:xfrm>
        <a:graphic>
          <a:graphicData uri="http://schemas.openxmlformats.org/drawingml/2006/table">
            <a:tbl>
              <a:tblPr/>
              <a:tblGrid>
                <a:gridCol w="694592">
                  <a:extLst>
                    <a:ext uri="{9D8B030D-6E8A-4147-A177-3AD203B41FA5}">
                      <a16:colId xmlns:a16="http://schemas.microsoft.com/office/drawing/2014/main" val="1922189900"/>
                    </a:ext>
                  </a:extLst>
                </a:gridCol>
                <a:gridCol w="474785">
                  <a:extLst>
                    <a:ext uri="{9D8B030D-6E8A-4147-A177-3AD203B41FA5}">
                      <a16:colId xmlns:a16="http://schemas.microsoft.com/office/drawing/2014/main" val="1525288363"/>
                    </a:ext>
                  </a:extLst>
                </a:gridCol>
                <a:gridCol w="808892">
                  <a:extLst>
                    <a:ext uri="{9D8B030D-6E8A-4147-A177-3AD203B41FA5}">
                      <a16:colId xmlns:a16="http://schemas.microsoft.com/office/drawing/2014/main" val="303017396"/>
                    </a:ext>
                  </a:extLst>
                </a:gridCol>
                <a:gridCol w="474785">
                  <a:extLst>
                    <a:ext uri="{9D8B030D-6E8A-4147-A177-3AD203B41FA5}">
                      <a16:colId xmlns:a16="http://schemas.microsoft.com/office/drawing/2014/main" val="2067745587"/>
                    </a:ext>
                  </a:extLst>
                </a:gridCol>
                <a:gridCol w="474785">
                  <a:extLst>
                    <a:ext uri="{9D8B030D-6E8A-4147-A177-3AD203B41FA5}">
                      <a16:colId xmlns:a16="http://schemas.microsoft.com/office/drawing/2014/main" val="3519253509"/>
                    </a:ext>
                  </a:extLst>
                </a:gridCol>
                <a:gridCol w="624254">
                  <a:extLst>
                    <a:ext uri="{9D8B030D-6E8A-4147-A177-3AD203B41FA5}">
                      <a16:colId xmlns:a16="http://schemas.microsoft.com/office/drawing/2014/main" val="1621993297"/>
                    </a:ext>
                  </a:extLst>
                </a:gridCol>
                <a:gridCol w="536331">
                  <a:extLst>
                    <a:ext uri="{9D8B030D-6E8A-4147-A177-3AD203B41FA5}">
                      <a16:colId xmlns:a16="http://schemas.microsoft.com/office/drawing/2014/main" val="109282986"/>
                    </a:ext>
                  </a:extLst>
                </a:gridCol>
                <a:gridCol w="474785">
                  <a:extLst>
                    <a:ext uri="{9D8B030D-6E8A-4147-A177-3AD203B41FA5}">
                      <a16:colId xmlns:a16="http://schemas.microsoft.com/office/drawing/2014/main" val="2475978870"/>
                    </a:ext>
                  </a:extLst>
                </a:gridCol>
                <a:gridCol w="474785">
                  <a:extLst>
                    <a:ext uri="{9D8B030D-6E8A-4147-A177-3AD203B41FA5}">
                      <a16:colId xmlns:a16="http://schemas.microsoft.com/office/drawing/2014/main" val="2655453775"/>
                    </a:ext>
                  </a:extLst>
                </a:gridCol>
                <a:gridCol w="474785">
                  <a:extLst>
                    <a:ext uri="{9D8B030D-6E8A-4147-A177-3AD203B41FA5}">
                      <a16:colId xmlns:a16="http://schemas.microsoft.com/office/drawing/2014/main" val="2585894837"/>
                    </a:ext>
                  </a:extLst>
                </a:gridCol>
                <a:gridCol w="474785">
                  <a:extLst>
                    <a:ext uri="{9D8B030D-6E8A-4147-A177-3AD203B41FA5}">
                      <a16:colId xmlns:a16="http://schemas.microsoft.com/office/drawing/2014/main" val="1443862749"/>
                    </a:ext>
                  </a:extLst>
                </a:gridCol>
                <a:gridCol w="474785">
                  <a:extLst>
                    <a:ext uri="{9D8B030D-6E8A-4147-A177-3AD203B41FA5}">
                      <a16:colId xmlns:a16="http://schemas.microsoft.com/office/drawing/2014/main" val="2848864384"/>
                    </a:ext>
                  </a:extLst>
                </a:gridCol>
                <a:gridCol w="474785">
                  <a:extLst>
                    <a:ext uri="{9D8B030D-6E8A-4147-A177-3AD203B41FA5}">
                      <a16:colId xmlns:a16="http://schemas.microsoft.com/office/drawing/2014/main" val="3851843750"/>
                    </a:ext>
                  </a:extLst>
                </a:gridCol>
                <a:gridCol w="474785">
                  <a:extLst>
                    <a:ext uri="{9D8B030D-6E8A-4147-A177-3AD203B41FA5}">
                      <a16:colId xmlns:a16="http://schemas.microsoft.com/office/drawing/2014/main" val="1551447902"/>
                    </a:ext>
                  </a:extLst>
                </a:gridCol>
                <a:gridCol w="474785">
                  <a:extLst>
                    <a:ext uri="{9D8B030D-6E8A-4147-A177-3AD203B41FA5}">
                      <a16:colId xmlns:a16="http://schemas.microsoft.com/office/drawing/2014/main" val="2543568397"/>
                    </a:ext>
                  </a:extLst>
                </a:gridCol>
              </a:tblGrid>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45282494"/>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時間</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速差</a:t>
                      </a:r>
                    </a:p>
                  </a:txBody>
                  <a:tcPr marL="5281" marR="5281" marT="5281" marB="31688" anchor="b">
                    <a:lnL>
                      <a:noFill/>
                    </a:lnL>
                    <a:lnR>
                      <a:noFill/>
                    </a:lnR>
                    <a:lnT>
                      <a:noFill/>
                    </a:lnT>
                    <a:lnB>
                      <a:noFill/>
                    </a:lnB>
                  </a:tcPr>
                </a:tc>
                <a:extLst>
                  <a:ext uri="{0D108BD9-81ED-4DB2-BD59-A6C34878D82A}">
                    <a16:rowId xmlns:a16="http://schemas.microsoft.com/office/drawing/2014/main" val="56734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21.42222228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7.933333391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8.133333337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13.86666667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21.13928927</a:t>
                      </a:r>
                    </a:p>
                  </a:txBody>
                  <a:tcPr marL="5281" marR="5281" marT="5281" marB="31688" anchor="b">
                    <a:lnL>
                      <a:noFill/>
                    </a:lnL>
                    <a:lnR>
                      <a:noFill/>
                    </a:lnR>
                    <a:lnT>
                      <a:noFill/>
                    </a:lnT>
                    <a:lnB>
                      <a:noFill/>
                    </a:lnB>
                  </a:tcPr>
                </a:tc>
                <a:extLst>
                  <a:ext uri="{0D108BD9-81ED-4DB2-BD59-A6C34878D82A}">
                    <a16:rowId xmlns:a16="http://schemas.microsoft.com/office/drawing/2014/main" val="2664751420"/>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21.21733412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8.528445225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12.68888889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8.216853945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13.87070707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13.83434343</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16.74725861</a:t>
                      </a:r>
                    </a:p>
                  </a:txBody>
                  <a:tcPr marL="5281" marR="5281" marT="5281" marB="31688" anchor="b">
                    <a:lnL>
                      <a:noFill/>
                    </a:lnL>
                    <a:lnR>
                      <a:noFill/>
                    </a:lnR>
                    <a:lnT>
                      <a:noFill/>
                    </a:lnT>
                    <a:lnB>
                      <a:noFill/>
                    </a:lnB>
                  </a:tcPr>
                </a:tc>
                <a:extLst>
                  <a:ext uri="{0D108BD9-81ED-4DB2-BD59-A6C34878D82A}">
                    <a16:rowId xmlns:a16="http://schemas.microsoft.com/office/drawing/2014/main" val="2653740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2.238534153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8.760259531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13.87807808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13.87807519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468940"/>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675499368"/>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893870896"/>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53240666"/>
                  </a:ext>
                </a:extLst>
              </a:tr>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0.001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2838158"/>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835053623"/>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0.689781857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5.290161692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13.74183007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13.61241831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13.52415031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6.8</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36495825"/>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0.572401273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5.423883368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13.75190259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13.70257876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13.69160412</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61782515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0.96216071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8.307684784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13.63247864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13.38632478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421760604"/>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80616263"/>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9572377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391156851"/>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282486044"/>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22.4886354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8.599746514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8.259230816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21.02216284</a:t>
                      </a:r>
                    </a:p>
                  </a:txBody>
                  <a:tcPr marL="5281" marR="5281" marT="5281" marB="31688" anchor="b">
                    <a:lnL>
                      <a:noFill/>
                    </a:lnL>
                    <a:lnR>
                      <a:noFill/>
                    </a:lnR>
                    <a:lnT>
                      <a:noFill/>
                    </a:lnT>
                    <a:lnB>
                      <a:noFill/>
                    </a:lnB>
                  </a:tcPr>
                </a:tc>
                <a:extLst>
                  <a:ext uri="{0D108BD9-81ED-4DB2-BD59-A6C34878D82A}">
                    <a16:rowId xmlns:a16="http://schemas.microsoft.com/office/drawing/2014/main" val="335465205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22.41052836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8.521639472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8.318520699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16.50750575</a:t>
                      </a:r>
                    </a:p>
                  </a:txBody>
                  <a:tcPr marL="5281" marR="5281" marT="5281" marB="31688" anchor="b">
                    <a:lnL>
                      <a:noFill/>
                    </a:lnL>
                    <a:lnR>
                      <a:noFill/>
                    </a:lnR>
                    <a:lnT>
                      <a:noFill/>
                    </a:lnT>
                    <a:lnB>
                      <a:noFill/>
                    </a:lnB>
                  </a:tcPr>
                </a:tc>
                <a:extLst>
                  <a:ext uri="{0D108BD9-81ED-4DB2-BD59-A6C34878D82A}">
                    <a16:rowId xmlns:a16="http://schemas.microsoft.com/office/drawing/2014/main" val="2734226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2.143524244</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8.81820617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4551650"/>
                  </a:ext>
                </a:extLst>
              </a:tr>
            </a:tbl>
          </a:graphicData>
        </a:graphic>
      </p:graphicFrame>
      <p:sp>
        <p:nvSpPr>
          <p:cNvPr id="3" name="投影片編號版面配置區 2">
            <a:extLst>
              <a:ext uri="{FF2B5EF4-FFF2-40B4-BE49-F238E27FC236}">
                <a16:creationId xmlns:a16="http://schemas.microsoft.com/office/drawing/2014/main" id="{1F215C75-2E26-4587-B4CA-602A72C6B31B}"/>
              </a:ext>
            </a:extLst>
          </p:cNvPr>
          <p:cNvSpPr>
            <a:spLocks noGrp="1"/>
          </p:cNvSpPr>
          <p:nvPr>
            <p:ph type="sldNum" sz="quarter" idx="12"/>
          </p:nvPr>
        </p:nvSpPr>
        <p:spPr/>
        <p:txBody>
          <a:bodyPr/>
          <a:lstStyle/>
          <a:p>
            <a:fld id="{6D77D3CB-5987-4045-A9DE-313BCFC794EF}" type="slidenum">
              <a:rPr lang="zh-TW" altLang="en-US" smtClean="0"/>
              <a:pPr/>
              <a:t>32</a:t>
            </a:fld>
            <a:endParaRPr lang="zh-TW" altLang="en-US"/>
          </a:p>
        </p:txBody>
      </p:sp>
      <p:sp>
        <p:nvSpPr>
          <p:cNvPr id="4" name="標題 3">
            <a:extLst>
              <a:ext uri="{FF2B5EF4-FFF2-40B4-BE49-F238E27FC236}">
                <a16:creationId xmlns:a16="http://schemas.microsoft.com/office/drawing/2014/main" id="{526BC078-45EF-4C14-9528-F0199E369F94}"/>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551872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E7809A46-E6F2-44C2-9B0C-23BF33D76505}"/>
              </a:ext>
            </a:extLst>
          </p:cNvPr>
          <p:cNvGraphicFramePr>
            <a:graphicFrameLocks noGrp="1"/>
          </p:cNvGraphicFramePr>
          <p:nvPr>
            <p:ph idx="1"/>
          </p:nvPr>
        </p:nvGraphicFramePr>
        <p:xfrm>
          <a:off x="639559" y="1242091"/>
          <a:ext cx="7864881" cy="5350131"/>
        </p:xfrm>
        <a:graphic>
          <a:graphicData uri="http://schemas.openxmlformats.org/drawingml/2006/table">
            <a:tbl>
              <a:tblPr/>
              <a:tblGrid>
                <a:gridCol w="737042">
                  <a:extLst>
                    <a:ext uri="{9D8B030D-6E8A-4147-A177-3AD203B41FA5}">
                      <a16:colId xmlns:a16="http://schemas.microsoft.com/office/drawing/2014/main" val="1010524851"/>
                    </a:ext>
                  </a:extLst>
                </a:gridCol>
                <a:gridCol w="503800">
                  <a:extLst>
                    <a:ext uri="{9D8B030D-6E8A-4147-A177-3AD203B41FA5}">
                      <a16:colId xmlns:a16="http://schemas.microsoft.com/office/drawing/2014/main" val="4070865844"/>
                    </a:ext>
                  </a:extLst>
                </a:gridCol>
                <a:gridCol w="858327">
                  <a:extLst>
                    <a:ext uri="{9D8B030D-6E8A-4147-A177-3AD203B41FA5}">
                      <a16:colId xmlns:a16="http://schemas.microsoft.com/office/drawing/2014/main" val="1613953513"/>
                    </a:ext>
                  </a:extLst>
                </a:gridCol>
                <a:gridCol w="503800">
                  <a:extLst>
                    <a:ext uri="{9D8B030D-6E8A-4147-A177-3AD203B41FA5}">
                      <a16:colId xmlns:a16="http://schemas.microsoft.com/office/drawing/2014/main" val="2375457069"/>
                    </a:ext>
                  </a:extLst>
                </a:gridCol>
                <a:gridCol w="503800">
                  <a:extLst>
                    <a:ext uri="{9D8B030D-6E8A-4147-A177-3AD203B41FA5}">
                      <a16:colId xmlns:a16="http://schemas.microsoft.com/office/drawing/2014/main" val="1364807267"/>
                    </a:ext>
                  </a:extLst>
                </a:gridCol>
                <a:gridCol w="662404">
                  <a:extLst>
                    <a:ext uri="{9D8B030D-6E8A-4147-A177-3AD203B41FA5}">
                      <a16:colId xmlns:a16="http://schemas.microsoft.com/office/drawing/2014/main" val="4140850506"/>
                    </a:ext>
                  </a:extLst>
                </a:gridCol>
                <a:gridCol w="569108">
                  <a:extLst>
                    <a:ext uri="{9D8B030D-6E8A-4147-A177-3AD203B41FA5}">
                      <a16:colId xmlns:a16="http://schemas.microsoft.com/office/drawing/2014/main" val="1646259591"/>
                    </a:ext>
                  </a:extLst>
                </a:gridCol>
                <a:gridCol w="503800">
                  <a:extLst>
                    <a:ext uri="{9D8B030D-6E8A-4147-A177-3AD203B41FA5}">
                      <a16:colId xmlns:a16="http://schemas.microsoft.com/office/drawing/2014/main" val="1120637328"/>
                    </a:ext>
                  </a:extLst>
                </a:gridCol>
                <a:gridCol w="503800">
                  <a:extLst>
                    <a:ext uri="{9D8B030D-6E8A-4147-A177-3AD203B41FA5}">
                      <a16:colId xmlns:a16="http://schemas.microsoft.com/office/drawing/2014/main" val="150292651"/>
                    </a:ext>
                  </a:extLst>
                </a:gridCol>
                <a:gridCol w="503800">
                  <a:extLst>
                    <a:ext uri="{9D8B030D-6E8A-4147-A177-3AD203B41FA5}">
                      <a16:colId xmlns:a16="http://schemas.microsoft.com/office/drawing/2014/main" val="3755008984"/>
                    </a:ext>
                  </a:extLst>
                </a:gridCol>
                <a:gridCol w="503800">
                  <a:extLst>
                    <a:ext uri="{9D8B030D-6E8A-4147-A177-3AD203B41FA5}">
                      <a16:colId xmlns:a16="http://schemas.microsoft.com/office/drawing/2014/main" val="2689342048"/>
                    </a:ext>
                  </a:extLst>
                </a:gridCol>
                <a:gridCol w="503800">
                  <a:extLst>
                    <a:ext uri="{9D8B030D-6E8A-4147-A177-3AD203B41FA5}">
                      <a16:colId xmlns:a16="http://schemas.microsoft.com/office/drawing/2014/main" val="1584636001"/>
                    </a:ext>
                  </a:extLst>
                </a:gridCol>
                <a:gridCol w="503800">
                  <a:extLst>
                    <a:ext uri="{9D8B030D-6E8A-4147-A177-3AD203B41FA5}">
                      <a16:colId xmlns:a16="http://schemas.microsoft.com/office/drawing/2014/main" val="1679386520"/>
                    </a:ext>
                  </a:extLst>
                </a:gridCol>
                <a:gridCol w="503800">
                  <a:extLst>
                    <a:ext uri="{9D8B030D-6E8A-4147-A177-3AD203B41FA5}">
                      <a16:colId xmlns:a16="http://schemas.microsoft.com/office/drawing/2014/main" val="3406849676"/>
                    </a:ext>
                  </a:extLst>
                </a:gridCol>
              </a:tblGrid>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49957218"/>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19968154"/>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23.40000005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9.911111163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10.73611111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1.6</a:t>
                      </a:r>
                    </a:p>
                  </a:txBody>
                  <a:tcPr marL="5604" marR="5604" marT="5604" marB="33627" anchor="b">
                    <a:lnL>
                      <a:noFill/>
                    </a:lnL>
                    <a:lnR>
                      <a:noFill/>
                    </a:lnR>
                    <a:lnT>
                      <a:noFill/>
                    </a:lnT>
                    <a:lnB>
                      <a:noFill/>
                    </a:lnB>
                  </a:tcPr>
                </a:tc>
                <a:extLst>
                  <a:ext uri="{0D108BD9-81ED-4DB2-BD59-A6C34878D82A}">
                    <a16:rowId xmlns:a16="http://schemas.microsoft.com/office/drawing/2014/main" val="4027748654"/>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0.281742933</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11.28142066</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13.68243729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742874829"/>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3.313861855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11.28141554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3196963106"/>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54380738"/>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709381171"/>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07006806"/>
                  </a:ext>
                </a:extLst>
              </a:tr>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0.001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27520901"/>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604" marR="5604" marT="5604" marB="33627" anchor="b">
                    <a:lnL>
                      <a:noFill/>
                    </a:lnL>
                    <a:lnR>
                      <a:noFill/>
                    </a:lnR>
                    <a:lnT>
                      <a:noFill/>
                    </a:lnT>
                    <a:lnB>
                      <a:noFill/>
                    </a:lnB>
                  </a:tcPr>
                </a:tc>
                <a:extLst>
                  <a:ext uri="{0D108BD9-81ED-4DB2-BD59-A6C34878D82A}">
                    <a16:rowId xmlns:a16="http://schemas.microsoft.com/office/drawing/2014/main" val="2997847806"/>
                  </a:ext>
                </a:extLst>
              </a:tr>
              <a:tr h="173737">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煞車不及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22329602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0.617747154</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11.00909704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13.27638891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1608709231"/>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3.584894875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13.57566565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3667357290"/>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46586694"/>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084543126"/>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86695433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99672692"/>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426452430"/>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68909768"/>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949991907"/>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dirty="0">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197828319"/>
                  </a:ext>
                </a:extLst>
              </a:tr>
            </a:tbl>
          </a:graphicData>
        </a:graphic>
      </p:graphicFrame>
      <p:sp>
        <p:nvSpPr>
          <p:cNvPr id="3" name="投影片編號版面配置區 2">
            <a:extLst>
              <a:ext uri="{FF2B5EF4-FFF2-40B4-BE49-F238E27FC236}">
                <a16:creationId xmlns:a16="http://schemas.microsoft.com/office/drawing/2014/main" id="{85654DE7-CBD1-4480-8990-3FF48CD86E92}"/>
              </a:ext>
            </a:extLst>
          </p:cNvPr>
          <p:cNvSpPr>
            <a:spLocks noGrp="1"/>
          </p:cNvSpPr>
          <p:nvPr>
            <p:ph type="sldNum" sz="quarter" idx="12"/>
          </p:nvPr>
        </p:nvSpPr>
        <p:spPr/>
        <p:txBody>
          <a:bodyPr/>
          <a:lstStyle/>
          <a:p>
            <a:fld id="{6D77D3CB-5987-4045-A9DE-313BCFC794EF}" type="slidenum">
              <a:rPr lang="zh-TW" altLang="en-US" smtClean="0"/>
              <a:pPr/>
              <a:t>33</a:t>
            </a:fld>
            <a:endParaRPr lang="zh-TW" altLang="en-US"/>
          </a:p>
        </p:txBody>
      </p:sp>
      <p:sp>
        <p:nvSpPr>
          <p:cNvPr id="4" name="標題 3">
            <a:extLst>
              <a:ext uri="{FF2B5EF4-FFF2-40B4-BE49-F238E27FC236}">
                <a16:creationId xmlns:a16="http://schemas.microsoft.com/office/drawing/2014/main" id="{D93E7F47-DF40-43E6-A5CA-74162CECF74A}"/>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42846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50074FF3-8144-4CDA-B3C8-DD00C96D97A2}"/>
              </a:ext>
            </a:extLst>
          </p:cNvPr>
          <p:cNvSpPr>
            <a:spLocks noGrp="1"/>
          </p:cNvSpPr>
          <p:nvPr>
            <p:ph type="sldNum" sz="quarter" idx="12"/>
          </p:nvPr>
        </p:nvSpPr>
        <p:spPr/>
        <p:txBody>
          <a:bodyPr/>
          <a:lstStyle/>
          <a:p>
            <a:fld id="{6D77D3CB-5987-4045-A9DE-313BCFC794EF}" type="slidenum">
              <a:rPr lang="zh-TW" altLang="en-US" smtClean="0"/>
              <a:pPr/>
              <a:t>34</a:t>
            </a:fld>
            <a:endParaRPr lang="zh-TW" altLang="en-US"/>
          </a:p>
        </p:txBody>
      </p:sp>
      <p:sp>
        <p:nvSpPr>
          <p:cNvPr id="4" name="標題 3">
            <a:extLst>
              <a:ext uri="{FF2B5EF4-FFF2-40B4-BE49-F238E27FC236}">
                <a16:creationId xmlns:a16="http://schemas.microsoft.com/office/drawing/2014/main" id="{415145DA-DA93-48FC-B730-D030E967AD30}"/>
              </a:ext>
            </a:extLst>
          </p:cNvPr>
          <p:cNvSpPr>
            <a:spLocks noGrp="1"/>
          </p:cNvSpPr>
          <p:nvPr>
            <p:ph type="title"/>
          </p:nvPr>
        </p:nvSpPr>
        <p:spPr/>
        <p:txBody>
          <a:bodyPr/>
          <a:lstStyle/>
          <a:p>
            <a:endParaRPr lang="zh-TW" altLang="en-US"/>
          </a:p>
        </p:txBody>
      </p:sp>
      <p:graphicFrame>
        <p:nvGraphicFramePr>
          <p:cNvPr id="8" name="內容版面配置區 7">
            <a:extLst>
              <a:ext uri="{FF2B5EF4-FFF2-40B4-BE49-F238E27FC236}">
                <a16:creationId xmlns:a16="http://schemas.microsoft.com/office/drawing/2014/main" id="{C7C36D19-E777-462D-A13A-B8511515C9FF}"/>
              </a:ext>
            </a:extLst>
          </p:cNvPr>
          <p:cNvGraphicFramePr>
            <a:graphicFrameLocks noGrp="1"/>
          </p:cNvGraphicFramePr>
          <p:nvPr>
            <p:ph idx="1"/>
            <p:extLst>
              <p:ext uri="{D42A27DB-BD31-4B8C-83A1-F6EECF244321}">
                <p14:modId xmlns:p14="http://schemas.microsoft.com/office/powerpoint/2010/main" val="4195387021"/>
              </p:ext>
            </p:extLst>
          </p:nvPr>
        </p:nvGraphicFramePr>
        <p:xfrm>
          <a:off x="865300" y="458502"/>
          <a:ext cx="6987783" cy="5969200"/>
        </p:xfrm>
        <a:graphic>
          <a:graphicData uri="http://schemas.openxmlformats.org/drawingml/2006/table">
            <a:tbl>
              <a:tblPr/>
              <a:tblGrid>
                <a:gridCol w="635253">
                  <a:extLst>
                    <a:ext uri="{9D8B030D-6E8A-4147-A177-3AD203B41FA5}">
                      <a16:colId xmlns:a16="http://schemas.microsoft.com/office/drawing/2014/main" val="502826869"/>
                    </a:ext>
                  </a:extLst>
                </a:gridCol>
                <a:gridCol w="635253">
                  <a:extLst>
                    <a:ext uri="{9D8B030D-6E8A-4147-A177-3AD203B41FA5}">
                      <a16:colId xmlns:a16="http://schemas.microsoft.com/office/drawing/2014/main" val="4201840139"/>
                    </a:ext>
                  </a:extLst>
                </a:gridCol>
                <a:gridCol w="635253">
                  <a:extLst>
                    <a:ext uri="{9D8B030D-6E8A-4147-A177-3AD203B41FA5}">
                      <a16:colId xmlns:a16="http://schemas.microsoft.com/office/drawing/2014/main" val="3089754775"/>
                    </a:ext>
                  </a:extLst>
                </a:gridCol>
                <a:gridCol w="635253">
                  <a:extLst>
                    <a:ext uri="{9D8B030D-6E8A-4147-A177-3AD203B41FA5}">
                      <a16:colId xmlns:a16="http://schemas.microsoft.com/office/drawing/2014/main" val="3566250743"/>
                    </a:ext>
                  </a:extLst>
                </a:gridCol>
                <a:gridCol w="635253">
                  <a:extLst>
                    <a:ext uri="{9D8B030D-6E8A-4147-A177-3AD203B41FA5}">
                      <a16:colId xmlns:a16="http://schemas.microsoft.com/office/drawing/2014/main" val="1180519366"/>
                    </a:ext>
                  </a:extLst>
                </a:gridCol>
                <a:gridCol w="635253">
                  <a:extLst>
                    <a:ext uri="{9D8B030D-6E8A-4147-A177-3AD203B41FA5}">
                      <a16:colId xmlns:a16="http://schemas.microsoft.com/office/drawing/2014/main" val="3471656589"/>
                    </a:ext>
                  </a:extLst>
                </a:gridCol>
                <a:gridCol w="635253">
                  <a:extLst>
                    <a:ext uri="{9D8B030D-6E8A-4147-A177-3AD203B41FA5}">
                      <a16:colId xmlns:a16="http://schemas.microsoft.com/office/drawing/2014/main" val="1638079656"/>
                    </a:ext>
                  </a:extLst>
                </a:gridCol>
                <a:gridCol w="635253">
                  <a:extLst>
                    <a:ext uri="{9D8B030D-6E8A-4147-A177-3AD203B41FA5}">
                      <a16:colId xmlns:a16="http://schemas.microsoft.com/office/drawing/2014/main" val="1306562811"/>
                    </a:ext>
                  </a:extLst>
                </a:gridCol>
                <a:gridCol w="635253">
                  <a:extLst>
                    <a:ext uri="{9D8B030D-6E8A-4147-A177-3AD203B41FA5}">
                      <a16:colId xmlns:a16="http://schemas.microsoft.com/office/drawing/2014/main" val="681478413"/>
                    </a:ext>
                  </a:extLst>
                </a:gridCol>
                <a:gridCol w="635253">
                  <a:extLst>
                    <a:ext uri="{9D8B030D-6E8A-4147-A177-3AD203B41FA5}">
                      <a16:colId xmlns:a16="http://schemas.microsoft.com/office/drawing/2014/main" val="4018185132"/>
                    </a:ext>
                  </a:extLst>
                </a:gridCol>
                <a:gridCol w="635253">
                  <a:extLst>
                    <a:ext uri="{9D8B030D-6E8A-4147-A177-3AD203B41FA5}">
                      <a16:colId xmlns:a16="http://schemas.microsoft.com/office/drawing/2014/main" val="1224236326"/>
                    </a:ext>
                  </a:extLst>
                </a:gridCol>
              </a:tblGrid>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T=10</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1405527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2721910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6790437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74854448"/>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6262153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5.69104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11.59577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4.91256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8283091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6.48238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11.50335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0.00862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5.98000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4946105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8.39783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11.28876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0.00187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8.01179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1159857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96219663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179780026"/>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95769556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4770047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45742065"/>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2284737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5.21830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0.02930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2.80889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9517948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6.09332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11.51724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819838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8.08329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11.30264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0.00318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5.75554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6196333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3224152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7535895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3456170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08800535"/>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348347266"/>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27925827"/>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4.29686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17.30327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0.20991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-0.50000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2.733333333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13.84444444</a:t>
                      </a:r>
                    </a:p>
                  </a:txBody>
                  <a:tcPr marL="3875" marR="3875" marT="3875" marB="23251" anchor="b">
                    <a:lnL>
                      <a:noFill/>
                    </a:lnL>
                    <a:lnR>
                      <a:noFill/>
                    </a:lnR>
                    <a:lnT>
                      <a:noFill/>
                    </a:lnT>
                    <a:lnB>
                      <a:noFill/>
                    </a:lnB>
                  </a:tcPr>
                </a:tc>
                <a:extLst>
                  <a:ext uri="{0D108BD9-81ED-4DB2-BD59-A6C34878D82A}">
                    <a16:rowId xmlns:a16="http://schemas.microsoft.com/office/drawing/2014/main" val="3270162201"/>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4.07474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16.58129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0.22350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-0.18667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12.64444444</a:t>
                      </a:r>
                    </a:p>
                  </a:txBody>
                  <a:tcPr marL="3875" marR="3875" marT="3875" marB="23251" anchor="b">
                    <a:lnL>
                      <a:noFill/>
                    </a:lnL>
                    <a:lnR>
                      <a:noFill/>
                    </a:lnR>
                    <a:lnT>
                      <a:noFill/>
                    </a:lnT>
                    <a:lnB>
                      <a:noFill/>
                    </a:lnB>
                  </a:tcPr>
                </a:tc>
                <a:extLst>
                  <a:ext uri="{0D108BD9-81ED-4DB2-BD59-A6C34878D82A}">
                    <a16:rowId xmlns:a16="http://schemas.microsoft.com/office/drawing/2014/main" val="363160241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7.09331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11.31645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255678672"/>
                  </a:ext>
                </a:extLst>
              </a:tr>
            </a:tbl>
          </a:graphicData>
        </a:graphic>
      </p:graphicFrame>
    </p:spTree>
    <p:extLst>
      <p:ext uri="{BB962C8B-B14F-4D97-AF65-F5344CB8AC3E}">
        <p14:creationId xmlns:p14="http://schemas.microsoft.com/office/powerpoint/2010/main" val="3707295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0742054B-A460-4A24-ACEB-73DCAF94CE30}"/>
              </a:ext>
            </a:extLst>
          </p:cNvPr>
          <p:cNvGraphicFramePr>
            <a:graphicFrameLocks noGrp="1"/>
          </p:cNvGraphicFramePr>
          <p:nvPr>
            <p:ph idx="1"/>
            <p:extLst>
              <p:ext uri="{D42A27DB-BD31-4B8C-83A1-F6EECF244321}">
                <p14:modId xmlns:p14="http://schemas.microsoft.com/office/powerpoint/2010/main" val="2699745210"/>
              </p:ext>
            </p:extLst>
          </p:nvPr>
        </p:nvGraphicFramePr>
        <p:xfrm>
          <a:off x="730830" y="215152"/>
          <a:ext cx="7055015" cy="6306676"/>
        </p:xfrm>
        <a:graphic>
          <a:graphicData uri="http://schemas.openxmlformats.org/drawingml/2006/table">
            <a:tbl>
              <a:tblPr/>
              <a:tblGrid>
                <a:gridCol w="641365">
                  <a:extLst>
                    <a:ext uri="{9D8B030D-6E8A-4147-A177-3AD203B41FA5}">
                      <a16:colId xmlns:a16="http://schemas.microsoft.com/office/drawing/2014/main" val="2305843691"/>
                    </a:ext>
                  </a:extLst>
                </a:gridCol>
                <a:gridCol w="641365">
                  <a:extLst>
                    <a:ext uri="{9D8B030D-6E8A-4147-A177-3AD203B41FA5}">
                      <a16:colId xmlns:a16="http://schemas.microsoft.com/office/drawing/2014/main" val="1170339764"/>
                    </a:ext>
                  </a:extLst>
                </a:gridCol>
                <a:gridCol w="641365">
                  <a:extLst>
                    <a:ext uri="{9D8B030D-6E8A-4147-A177-3AD203B41FA5}">
                      <a16:colId xmlns:a16="http://schemas.microsoft.com/office/drawing/2014/main" val="4165465413"/>
                    </a:ext>
                  </a:extLst>
                </a:gridCol>
                <a:gridCol w="641365">
                  <a:extLst>
                    <a:ext uri="{9D8B030D-6E8A-4147-A177-3AD203B41FA5}">
                      <a16:colId xmlns:a16="http://schemas.microsoft.com/office/drawing/2014/main" val="3528238289"/>
                    </a:ext>
                  </a:extLst>
                </a:gridCol>
                <a:gridCol w="641365">
                  <a:extLst>
                    <a:ext uri="{9D8B030D-6E8A-4147-A177-3AD203B41FA5}">
                      <a16:colId xmlns:a16="http://schemas.microsoft.com/office/drawing/2014/main" val="1062823319"/>
                    </a:ext>
                  </a:extLst>
                </a:gridCol>
                <a:gridCol w="641365">
                  <a:extLst>
                    <a:ext uri="{9D8B030D-6E8A-4147-A177-3AD203B41FA5}">
                      <a16:colId xmlns:a16="http://schemas.microsoft.com/office/drawing/2014/main" val="356289913"/>
                    </a:ext>
                  </a:extLst>
                </a:gridCol>
                <a:gridCol w="641365">
                  <a:extLst>
                    <a:ext uri="{9D8B030D-6E8A-4147-A177-3AD203B41FA5}">
                      <a16:colId xmlns:a16="http://schemas.microsoft.com/office/drawing/2014/main" val="2499643691"/>
                    </a:ext>
                  </a:extLst>
                </a:gridCol>
                <a:gridCol w="641365">
                  <a:extLst>
                    <a:ext uri="{9D8B030D-6E8A-4147-A177-3AD203B41FA5}">
                      <a16:colId xmlns:a16="http://schemas.microsoft.com/office/drawing/2014/main" val="409155736"/>
                    </a:ext>
                  </a:extLst>
                </a:gridCol>
                <a:gridCol w="641365">
                  <a:extLst>
                    <a:ext uri="{9D8B030D-6E8A-4147-A177-3AD203B41FA5}">
                      <a16:colId xmlns:a16="http://schemas.microsoft.com/office/drawing/2014/main" val="3742745885"/>
                    </a:ext>
                  </a:extLst>
                </a:gridCol>
                <a:gridCol w="641365">
                  <a:extLst>
                    <a:ext uri="{9D8B030D-6E8A-4147-A177-3AD203B41FA5}">
                      <a16:colId xmlns:a16="http://schemas.microsoft.com/office/drawing/2014/main" val="772938753"/>
                    </a:ext>
                  </a:extLst>
                </a:gridCol>
                <a:gridCol w="641365">
                  <a:extLst>
                    <a:ext uri="{9D8B030D-6E8A-4147-A177-3AD203B41FA5}">
                      <a16:colId xmlns:a16="http://schemas.microsoft.com/office/drawing/2014/main" val="2443726898"/>
                    </a:ext>
                  </a:extLst>
                </a:gridCol>
              </a:tblGrid>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135432283"/>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6271887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8460566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91360886"/>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35725078"/>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7.14252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17.83450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0.07583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-0.43814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5.015203573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15.25555556</a:t>
                      </a:r>
                    </a:p>
                  </a:txBody>
                  <a:tcPr marL="3875" marR="3875" marT="3875" marB="23251" anchor="b">
                    <a:lnL>
                      <a:noFill/>
                    </a:lnL>
                    <a:lnR>
                      <a:noFill/>
                    </a:lnR>
                    <a:lnT>
                      <a:noFill/>
                    </a:lnT>
                    <a:lnB>
                      <a:noFill/>
                    </a:lnB>
                  </a:tcPr>
                </a:tc>
                <a:extLst>
                  <a:ext uri="{0D108BD9-81ED-4DB2-BD59-A6C34878D82A}">
                    <a16:rowId xmlns:a16="http://schemas.microsoft.com/office/drawing/2014/main" val="3953333205"/>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7.02251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17.59402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0.07688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-0.21284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4.077724999</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14.05555556</a:t>
                      </a:r>
                    </a:p>
                  </a:txBody>
                  <a:tcPr marL="3875" marR="3875" marT="3875" marB="23251" anchor="b">
                    <a:lnL>
                      <a:noFill/>
                    </a:lnL>
                    <a:lnR>
                      <a:noFill/>
                    </a:lnR>
                    <a:lnT>
                      <a:noFill/>
                    </a:lnT>
                    <a:lnB>
                      <a:noFill/>
                    </a:lnB>
                  </a:tcPr>
                </a:tc>
                <a:extLst>
                  <a:ext uri="{0D108BD9-81ED-4DB2-BD59-A6C34878D82A}">
                    <a16:rowId xmlns:a16="http://schemas.microsoft.com/office/drawing/2014/main" val="274739490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9.53378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11.60222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0.14826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0.00363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90601193"/>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0555354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3152575"/>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466719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4613003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87893760"/>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3892401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3.89891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12.78871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0.14026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0.04790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9643046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4.71106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12.75022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0.05439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1.80723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8884152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6.50165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12.66081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0.01027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4.71971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7920671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59872075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72961968"/>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1141558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95113555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094437697"/>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383468083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3.93481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12.69249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0.09076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1.73178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2603548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4.72966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12.66682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0.04387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3.00332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197474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6.53970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12.60721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0.00903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5.48658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60408126"/>
                  </a:ext>
                </a:extLst>
              </a:tr>
            </a:tbl>
          </a:graphicData>
        </a:graphic>
      </p:graphicFrame>
      <p:sp>
        <p:nvSpPr>
          <p:cNvPr id="3" name="投影片編號版面配置區 2">
            <a:extLst>
              <a:ext uri="{FF2B5EF4-FFF2-40B4-BE49-F238E27FC236}">
                <a16:creationId xmlns:a16="http://schemas.microsoft.com/office/drawing/2014/main" id="{56ADE44C-27BA-4A02-B384-BEDB5D660E7B}"/>
              </a:ext>
            </a:extLst>
          </p:cNvPr>
          <p:cNvSpPr>
            <a:spLocks noGrp="1"/>
          </p:cNvSpPr>
          <p:nvPr>
            <p:ph type="sldNum" sz="quarter" idx="12"/>
          </p:nvPr>
        </p:nvSpPr>
        <p:spPr/>
        <p:txBody>
          <a:bodyPr/>
          <a:lstStyle/>
          <a:p>
            <a:fld id="{6D77D3CB-5987-4045-A9DE-313BCFC794EF}" type="slidenum">
              <a:rPr lang="zh-TW" altLang="en-US" smtClean="0"/>
              <a:pPr/>
              <a:t>35</a:t>
            </a:fld>
            <a:endParaRPr lang="zh-TW" altLang="en-US"/>
          </a:p>
        </p:txBody>
      </p:sp>
      <p:sp>
        <p:nvSpPr>
          <p:cNvPr id="4" name="標題 3">
            <a:extLst>
              <a:ext uri="{FF2B5EF4-FFF2-40B4-BE49-F238E27FC236}">
                <a16:creationId xmlns:a16="http://schemas.microsoft.com/office/drawing/2014/main" id="{50B9B7C5-C789-4F81-BC45-F610D10A6957}"/>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52123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4</a:t>
            </a:fld>
            <a:endParaRPr lang="zh-TW" altLang="en-US"/>
          </a:p>
        </p:txBody>
      </p:sp>
      <p:sp>
        <p:nvSpPr>
          <p:cNvPr id="4" name="標題 3"/>
          <p:cNvSpPr>
            <a:spLocks noGrp="1"/>
          </p:cNvSpPr>
          <p:nvPr>
            <p:ph type="title"/>
          </p:nvPr>
        </p:nvSpPr>
        <p:spPr/>
        <p:txBody>
          <a:bodyPr>
            <a:normAutofit/>
          </a:bodyPr>
          <a:lstStyle/>
          <a:p>
            <a:pPr algn="l"/>
            <a:r>
              <a:rPr lang="zh-TW" altLang="en-US" sz="2800" dirty="0">
                <a:latin typeface="+mj-ea"/>
                <a:cs typeface="+mj-lt"/>
              </a:rPr>
              <a:t>研究動機及目的</a:t>
            </a:r>
            <a:endParaRPr lang="zh-TW" sz="2800" dirty="0">
              <a:latin typeface="+mj-ea"/>
              <a:cs typeface="+mj-lt"/>
            </a:endParaRP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3" name="文字方塊 12">
            <a:extLst>
              <a:ext uri="{FF2B5EF4-FFF2-40B4-BE49-F238E27FC236}">
                <a16:creationId xmlns:a16="http://schemas.microsoft.com/office/drawing/2014/main" id="{FEDA8C9C-A380-4DB9-961C-AF8C0F688A56}"/>
              </a:ext>
            </a:extLst>
          </p:cNvPr>
          <p:cNvSpPr txBox="1"/>
          <p:nvPr/>
        </p:nvSpPr>
        <p:spPr>
          <a:xfrm>
            <a:off x="427266" y="2789492"/>
            <a:ext cx="8258984" cy="2585323"/>
          </a:xfrm>
          <a:prstGeom prst="rect">
            <a:avLst/>
          </a:prstGeom>
          <a:noFill/>
        </p:spPr>
        <p:txBody>
          <a:bodyPr wrap="square">
            <a:spAutoFit/>
          </a:bodyPr>
          <a:lstStyle/>
          <a:p>
            <a:pPr>
              <a:lnSpc>
                <a:spcPct val="200000"/>
              </a:lnSpc>
            </a:pPr>
            <a:r>
              <a:rPr lang="zh-TW" altLang="en-US" b="1" dirty="0">
                <a:solidFill>
                  <a:srgbClr val="0070C0"/>
                </a:solidFill>
                <a:latin typeface="+mj-ea"/>
                <a:ea typeface="+mj-ea"/>
              </a:rPr>
              <a:t>影響駕駛風格的因素</a:t>
            </a:r>
            <a:r>
              <a:rPr lang="en-US" altLang="zh-TW" b="1" dirty="0">
                <a:solidFill>
                  <a:srgbClr val="0070C0"/>
                </a:solidFill>
                <a:latin typeface="+mj-ea"/>
                <a:ea typeface="+mj-ea"/>
              </a:rPr>
              <a:t>:</a:t>
            </a:r>
          </a:p>
          <a:p>
            <a:pPr marL="285750" indent="-285750">
              <a:lnSpc>
                <a:spcPct val="200000"/>
              </a:lnSpc>
              <a:buFont typeface="Arial" panose="020B0604020202020204" pitchFamily="34" charset="0"/>
              <a:buChar char="•"/>
            </a:pPr>
            <a:r>
              <a:rPr lang="zh-TW" altLang="en-US" dirty="0">
                <a:latin typeface="+mj-ea"/>
                <a:ea typeface="+mj-ea"/>
              </a:rPr>
              <a:t>環境因素</a:t>
            </a:r>
            <a:r>
              <a:rPr lang="en-US" altLang="zh-TW" dirty="0">
                <a:latin typeface="+mj-ea"/>
                <a:ea typeface="+mj-ea"/>
              </a:rPr>
              <a:t>:</a:t>
            </a:r>
            <a:r>
              <a:rPr lang="zh-TW" altLang="en-US" dirty="0">
                <a:latin typeface="+mj-ea"/>
                <a:ea typeface="+mj-ea"/>
              </a:rPr>
              <a:t> 天氣、路況等等</a:t>
            </a:r>
            <a:endParaRPr lang="en-US" altLang="zh-TW" dirty="0">
              <a:latin typeface="+mj-ea"/>
              <a:ea typeface="+mj-ea"/>
            </a:endParaRPr>
          </a:p>
          <a:p>
            <a:pPr marL="285750" indent="-285750">
              <a:lnSpc>
                <a:spcPct val="200000"/>
              </a:lnSpc>
              <a:buFont typeface="Arial" panose="020B0604020202020204" pitchFamily="34" charset="0"/>
              <a:buChar char="•"/>
            </a:pPr>
            <a:r>
              <a:rPr lang="zh-TW" altLang="en-US" dirty="0">
                <a:latin typeface="+mj-ea"/>
                <a:ea typeface="+mj-ea"/>
              </a:rPr>
              <a:t>人類因素</a:t>
            </a:r>
            <a:r>
              <a:rPr lang="en-US" altLang="zh-TW" dirty="0">
                <a:latin typeface="+mj-ea"/>
                <a:ea typeface="+mj-ea"/>
              </a:rPr>
              <a:t>:</a:t>
            </a:r>
            <a:r>
              <a:rPr lang="zh-TW" altLang="en-US" dirty="0">
                <a:latin typeface="+mj-ea"/>
                <a:ea typeface="+mj-ea"/>
              </a:rPr>
              <a:t> 年齡、駕駛經驗、可接受風險等等</a:t>
            </a:r>
            <a:endParaRPr lang="en-US" altLang="zh-TW" dirty="0">
              <a:latin typeface="+mj-ea"/>
              <a:ea typeface="+mj-ea"/>
            </a:endParaRPr>
          </a:p>
          <a:p>
            <a:endParaRPr lang="en-US" altLang="zh-TW" b="1" dirty="0">
              <a:solidFill>
                <a:srgbClr val="FF0000"/>
              </a:solidFill>
              <a:latin typeface="+mj-ea"/>
              <a:ea typeface="+mj-ea"/>
            </a:endParaRPr>
          </a:p>
          <a:p>
            <a:r>
              <a:rPr lang="en-US" altLang="zh-TW" sz="1800" dirty="0">
                <a:solidFill>
                  <a:srgbClr val="FF0000"/>
                </a:solidFill>
                <a:latin typeface="+mj-ea"/>
                <a:ea typeface="+mj-ea"/>
                <a:cs typeface="Arial"/>
              </a:rPr>
              <a:t>→</a:t>
            </a:r>
            <a:r>
              <a:rPr lang="zh-TW" altLang="en-US" sz="1800" dirty="0">
                <a:solidFill>
                  <a:srgbClr val="FF0000"/>
                </a:solidFill>
                <a:latin typeface="+mj-ea"/>
                <a:ea typeface="+mj-ea"/>
                <a:cs typeface="Arial"/>
              </a:rPr>
              <a:t> 影響駕駛風格因素眾多對駕駛風格難以量化</a:t>
            </a:r>
            <a:r>
              <a:rPr lang="zh-TW" altLang="en-US" dirty="0">
                <a:solidFill>
                  <a:srgbClr val="FF0000"/>
                </a:solidFill>
                <a:latin typeface="+mj-ea"/>
                <a:ea typeface="+mj-ea"/>
                <a:cs typeface="Arial"/>
              </a:rPr>
              <a:t>，可接受風險為人類因素中最直觀   可以模擬對駕駛風格的影響</a:t>
            </a:r>
            <a:endParaRPr lang="en-US" altLang="zh-TW" b="1" dirty="0">
              <a:solidFill>
                <a:srgbClr val="FF0000"/>
              </a:solidFill>
              <a:latin typeface="+mj-ea"/>
              <a:ea typeface="+mj-ea"/>
            </a:endParaRPr>
          </a:p>
        </p:txBody>
      </p:sp>
      <p:sp>
        <p:nvSpPr>
          <p:cNvPr id="5" name="文字方塊 4">
            <a:extLst>
              <a:ext uri="{FF2B5EF4-FFF2-40B4-BE49-F238E27FC236}">
                <a16:creationId xmlns:a16="http://schemas.microsoft.com/office/drawing/2014/main" id="{2534C328-6D13-413D-B09B-DF61F1FDA92C}"/>
              </a:ext>
            </a:extLst>
          </p:cNvPr>
          <p:cNvSpPr txBox="1"/>
          <p:nvPr/>
        </p:nvSpPr>
        <p:spPr>
          <a:xfrm>
            <a:off x="440473" y="5589026"/>
            <a:ext cx="6646127" cy="369332"/>
          </a:xfrm>
          <a:prstGeom prst="rect">
            <a:avLst/>
          </a:prstGeom>
          <a:noFill/>
        </p:spPr>
        <p:txBody>
          <a:bodyPr wrap="square" rtlCol="0">
            <a:spAutoFit/>
          </a:bodyPr>
          <a:lstStyle/>
          <a:p>
            <a:r>
              <a:rPr lang="zh-TW" altLang="en-US" b="1" dirty="0">
                <a:latin typeface="+mj-ea"/>
                <a:ea typeface="+mj-ea"/>
              </a:rPr>
              <a:t>研究目的</a:t>
            </a:r>
            <a:r>
              <a:rPr lang="en-US" altLang="zh-TW" b="1" dirty="0">
                <a:latin typeface="+mj-ea"/>
                <a:ea typeface="+mj-ea"/>
              </a:rPr>
              <a:t>:</a:t>
            </a:r>
            <a:r>
              <a:rPr lang="zh-TW" altLang="en-US" b="1" dirty="0">
                <a:latin typeface="+mj-ea"/>
                <a:ea typeface="+mj-ea"/>
              </a:rPr>
              <a:t>透過改變駕駛可接受風險模擬駕駛風格對交通影響</a:t>
            </a:r>
          </a:p>
        </p:txBody>
      </p:sp>
      <p:sp>
        <p:nvSpPr>
          <p:cNvPr id="6" name="文字方塊 5">
            <a:extLst>
              <a:ext uri="{FF2B5EF4-FFF2-40B4-BE49-F238E27FC236}">
                <a16:creationId xmlns:a16="http://schemas.microsoft.com/office/drawing/2014/main" id="{579E4900-2590-48AD-8D15-9F871DA31DC1}"/>
              </a:ext>
            </a:extLst>
          </p:cNvPr>
          <p:cNvSpPr txBox="1"/>
          <p:nvPr/>
        </p:nvSpPr>
        <p:spPr>
          <a:xfrm>
            <a:off x="431612" y="1221631"/>
            <a:ext cx="4565673" cy="2308324"/>
          </a:xfrm>
          <a:prstGeom prst="rect">
            <a:avLst/>
          </a:prstGeom>
          <a:noFill/>
        </p:spPr>
        <p:txBody>
          <a:bodyPr wrap="none" rtlCol="0">
            <a:spAutoFit/>
          </a:bodyPr>
          <a:lstStyle/>
          <a:p>
            <a:r>
              <a:rPr lang="zh-TW" altLang="en-US" b="1" dirty="0">
                <a:solidFill>
                  <a:srgbClr val="0070C0"/>
                </a:solidFill>
                <a:latin typeface="+mj-ea"/>
                <a:ea typeface="+mj-ea"/>
              </a:rPr>
              <a:t>自駕車與人類駕駛差異</a:t>
            </a:r>
            <a:r>
              <a:rPr lang="en-US" altLang="zh-TW" dirty="0">
                <a:latin typeface="+mj-ea"/>
                <a:ea typeface="+mj-ea"/>
              </a:rPr>
              <a:t>:</a:t>
            </a:r>
          </a:p>
          <a:p>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駕駛風格 </a:t>
            </a:r>
            <a:r>
              <a:rPr lang="en-US" altLang="zh-TW" dirty="0">
                <a:latin typeface="+mj-ea"/>
                <a:ea typeface="+mj-ea"/>
              </a:rPr>
              <a:t>:</a:t>
            </a:r>
            <a:r>
              <a:rPr lang="zh-TW" altLang="en-US" dirty="0">
                <a:latin typeface="+mj-ea"/>
                <a:ea typeface="+mj-ea"/>
              </a:rPr>
              <a:t> </a:t>
            </a:r>
            <a:r>
              <a:rPr lang="zh-TW" altLang="en-US" dirty="0">
                <a:solidFill>
                  <a:srgbClr val="FF0000"/>
                </a:solidFill>
                <a:latin typeface="+mj-ea"/>
                <a:ea typeface="+mj-ea"/>
              </a:rPr>
              <a:t>自駕車較人類駕駛更為保守</a:t>
            </a: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社會行為 </a:t>
            </a:r>
            <a:r>
              <a:rPr lang="en-US" altLang="zh-TW" dirty="0">
                <a:latin typeface="+mj-ea"/>
                <a:ea typeface="+mj-ea"/>
              </a:rPr>
              <a:t>:</a:t>
            </a:r>
            <a:r>
              <a:rPr lang="zh-TW" altLang="en-US" dirty="0">
                <a:latin typeface="+mj-ea"/>
                <a:ea typeface="+mj-ea"/>
              </a:rPr>
              <a:t> 人類駕駛間有信任及社會責任</a:t>
            </a:r>
            <a:endParaRPr lang="en-US" altLang="zh-TW" dirty="0">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zh-TW" altLang="en-US" dirty="0">
              <a:latin typeface="+mj-ea"/>
              <a:ea typeface="+mj-ea"/>
            </a:endParaRPr>
          </a:p>
        </p:txBody>
      </p:sp>
    </p:spTree>
    <p:extLst>
      <p:ext uri="{BB962C8B-B14F-4D97-AF65-F5344CB8AC3E}">
        <p14:creationId xmlns:p14="http://schemas.microsoft.com/office/powerpoint/2010/main" val="237604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五邊形 110">
            <a:extLst>
              <a:ext uri="{FF2B5EF4-FFF2-40B4-BE49-F238E27FC236}">
                <a16:creationId xmlns:a16="http://schemas.microsoft.com/office/drawing/2014/main" id="{A8422A6D-22FC-6CC5-7847-CE8479A1EA1F}"/>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12" name="五邊形 111">
            <a:extLst>
              <a:ext uri="{FF2B5EF4-FFF2-40B4-BE49-F238E27FC236}">
                <a16:creationId xmlns:a16="http://schemas.microsoft.com/office/drawing/2014/main" id="{0282D578-DCB7-5238-9925-0328059FA3BF}"/>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13" name="五邊形 112">
            <a:extLst>
              <a:ext uri="{FF2B5EF4-FFF2-40B4-BE49-F238E27FC236}">
                <a16:creationId xmlns:a16="http://schemas.microsoft.com/office/drawing/2014/main" id="{4F6DEF60-8318-FB88-1B2D-94F003BB33A1}"/>
              </a:ext>
            </a:extLst>
          </p:cNvPr>
          <p:cNvSpPr/>
          <p:nvPr/>
        </p:nvSpPr>
        <p:spPr>
          <a:xfrm>
            <a:off x="2282188" y="6534046"/>
            <a:ext cx="2495551" cy="323953"/>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14" name="五邊形 113">
            <a:extLst>
              <a:ext uri="{FF2B5EF4-FFF2-40B4-BE49-F238E27FC236}">
                <a16:creationId xmlns:a16="http://schemas.microsoft.com/office/drawing/2014/main" id="{F97A4D56-67A8-3073-D9F5-C09C5C4D80A6}"/>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21989BA0-FC37-D96D-A277-99E3B3C8AF5D}"/>
              </a:ext>
            </a:extLst>
          </p:cNvPr>
          <p:cNvSpPr>
            <a:spLocks noGrp="1"/>
          </p:cNvSpPr>
          <p:nvPr>
            <p:ph type="sldNum" sz="quarter" idx="12"/>
          </p:nvPr>
        </p:nvSpPr>
        <p:spPr/>
        <p:txBody>
          <a:bodyPr/>
          <a:lstStyle/>
          <a:p>
            <a:fld id="{6D77D3CB-5987-4045-A9DE-313BCFC794EF}" type="slidenum">
              <a:rPr lang="zh-TW" altLang="en-US" smtClean="0"/>
              <a:pPr/>
              <a:t>5</a:t>
            </a:fld>
            <a:endParaRPr lang="zh-TW" altLang="en-US"/>
          </a:p>
        </p:txBody>
      </p:sp>
      <p:sp>
        <p:nvSpPr>
          <p:cNvPr id="177" name="標題 3">
            <a:extLst>
              <a:ext uri="{FF2B5EF4-FFF2-40B4-BE49-F238E27FC236}">
                <a16:creationId xmlns:a16="http://schemas.microsoft.com/office/drawing/2014/main" id="{D2D55752-D303-F125-952B-1C97BAD1BCC7}"/>
              </a:ext>
            </a:extLst>
          </p:cNvPr>
          <p:cNvSpPr>
            <a:spLocks noGrp="1"/>
          </p:cNvSpPr>
          <p:nvPr>
            <p:ph type="title"/>
          </p:nvPr>
        </p:nvSpPr>
        <p:spPr/>
        <p:txBody>
          <a:bodyPr>
            <a:normAutofit/>
          </a:bodyPr>
          <a:lstStyle/>
          <a:p>
            <a:pPr algn="l"/>
            <a:r>
              <a:rPr lang="zh-TW" altLang="en-US" sz="2800" dirty="0">
                <a:latin typeface="+mj-ea"/>
              </a:rPr>
              <a:t>研究流程</a:t>
            </a:r>
          </a:p>
        </p:txBody>
      </p:sp>
      <p:sp>
        <p:nvSpPr>
          <p:cNvPr id="13" name="矩形 12">
            <a:extLst>
              <a:ext uri="{FF2B5EF4-FFF2-40B4-BE49-F238E27FC236}">
                <a16:creationId xmlns:a16="http://schemas.microsoft.com/office/drawing/2014/main" id="{6E3C74F8-0BD9-492D-B958-DC2D72E79B24}"/>
              </a:ext>
            </a:extLst>
          </p:cNvPr>
          <p:cNvSpPr/>
          <p:nvPr/>
        </p:nvSpPr>
        <p:spPr>
          <a:xfrm>
            <a:off x="711201" y="844023"/>
            <a:ext cx="7886700" cy="832378"/>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D4921F08-31AF-4461-A1E1-F6598E931839}"/>
              </a:ext>
            </a:extLst>
          </p:cNvPr>
          <p:cNvSpPr/>
          <p:nvPr/>
        </p:nvSpPr>
        <p:spPr>
          <a:xfrm>
            <a:off x="286605" y="844021"/>
            <a:ext cx="1255324" cy="8323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前置作業</a:t>
            </a:r>
          </a:p>
        </p:txBody>
      </p:sp>
      <p:sp>
        <p:nvSpPr>
          <p:cNvPr id="17" name="矩形 16">
            <a:extLst>
              <a:ext uri="{FF2B5EF4-FFF2-40B4-BE49-F238E27FC236}">
                <a16:creationId xmlns:a16="http://schemas.microsoft.com/office/drawing/2014/main" id="{808A95A8-1A23-4E89-8AA4-CDC79FACB431}"/>
              </a:ext>
            </a:extLst>
          </p:cNvPr>
          <p:cNvSpPr/>
          <p:nvPr/>
        </p:nvSpPr>
        <p:spPr>
          <a:xfrm>
            <a:off x="695957" y="1816810"/>
            <a:ext cx="7886699" cy="2834212"/>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DB3958CD-D25A-47F6-99C0-CC76C2F9B726}"/>
              </a:ext>
            </a:extLst>
          </p:cNvPr>
          <p:cNvSpPr/>
          <p:nvPr/>
        </p:nvSpPr>
        <p:spPr>
          <a:xfrm>
            <a:off x="271362" y="1816811"/>
            <a:ext cx="1255324" cy="28342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t>駕駛行為模型</a:t>
            </a:r>
          </a:p>
        </p:txBody>
      </p:sp>
      <p:sp>
        <p:nvSpPr>
          <p:cNvPr id="8" name="文字方塊 7">
            <a:extLst>
              <a:ext uri="{FF2B5EF4-FFF2-40B4-BE49-F238E27FC236}">
                <a16:creationId xmlns:a16="http://schemas.microsoft.com/office/drawing/2014/main" id="{2247C943-E212-477D-A67C-97E2383D1F2B}"/>
              </a:ext>
            </a:extLst>
          </p:cNvPr>
          <p:cNvSpPr txBox="1"/>
          <p:nvPr/>
        </p:nvSpPr>
        <p:spPr>
          <a:xfrm flipH="1">
            <a:off x="1797230" y="1075545"/>
            <a:ext cx="3982270" cy="369332"/>
          </a:xfrm>
          <a:prstGeom prst="rect">
            <a:avLst/>
          </a:prstGeom>
          <a:noFill/>
        </p:spPr>
        <p:txBody>
          <a:bodyPr wrap="square" rtlCol="0">
            <a:spAutoFit/>
          </a:bodyPr>
          <a:lstStyle/>
          <a:p>
            <a:r>
              <a:rPr lang="en-US" altLang="zh-TW" dirty="0">
                <a:ea typeface="+mj-ea"/>
              </a:rPr>
              <a:t>Step1:</a:t>
            </a:r>
            <a:r>
              <a:rPr lang="zh-TW" altLang="en-US" b="1" dirty="0">
                <a:latin typeface="+mj-ea"/>
                <a:ea typeface="+mj-ea"/>
              </a:rPr>
              <a:t>根據模擬駕駛行為設定參數</a:t>
            </a:r>
          </a:p>
        </p:txBody>
      </p:sp>
      <p:sp>
        <p:nvSpPr>
          <p:cNvPr id="9" name="文字方塊 8">
            <a:extLst>
              <a:ext uri="{FF2B5EF4-FFF2-40B4-BE49-F238E27FC236}">
                <a16:creationId xmlns:a16="http://schemas.microsoft.com/office/drawing/2014/main" id="{5AD8DE4A-C107-4C85-BC59-EFF48D328F6B}"/>
              </a:ext>
            </a:extLst>
          </p:cNvPr>
          <p:cNvSpPr txBox="1"/>
          <p:nvPr/>
        </p:nvSpPr>
        <p:spPr>
          <a:xfrm>
            <a:off x="1797230" y="2389851"/>
            <a:ext cx="4119259" cy="2031325"/>
          </a:xfrm>
          <a:prstGeom prst="rect">
            <a:avLst/>
          </a:prstGeom>
          <a:noFill/>
        </p:spPr>
        <p:txBody>
          <a:bodyPr wrap="square" rtlCol="0">
            <a:spAutoFit/>
          </a:bodyPr>
          <a:lstStyle/>
          <a:p>
            <a:r>
              <a:rPr lang="en-US" altLang="zh-TW" dirty="0"/>
              <a:t>Step2:</a:t>
            </a:r>
            <a:r>
              <a:rPr lang="zh-TW" altLang="en-US" b="1" dirty="0"/>
              <a:t>碰撞</a:t>
            </a:r>
            <a:r>
              <a:rPr lang="zh-TW" altLang="en-US" b="1" dirty="0">
                <a:latin typeface="+mj-ea"/>
                <a:ea typeface="+mj-ea"/>
              </a:rPr>
              <a:t>風險評估</a:t>
            </a:r>
            <a:endParaRPr lang="en-US" altLang="zh-TW" b="1" dirty="0">
              <a:latin typeface="+mj-ea"/>
              <a:ea typeface="+mj-ea"/>
            </a:endParaRPr>
          </a:p>
          <a:p>
            <a:r>
              <a:rPr lang="zh-TW" altLang="en-US" dirty="0">
                <a:latin typeface="+mj-ea"/>
                <a:ea typeface="+mj-ea"/>
              </a:rPr>
              <a:t>根據對其他車輛預測進行碰撞風險評估</a:t>
            </a:r>
            <a:endParaRPr lang="en-US" altLang="zh-TW" dirty="0">
              <a:latin typeface="+mj-ea"/>
              <a:ea typeface="+mj-ea"/>
            </a:endParaRPr>
          </a:p>
          <a:p>
            <a:endParaRPr lang="en-US" altLang="zh-TW" dirty="0">
              <a:latin typeface="+mj-ea"/>
              <a:ea typeface="+mj-ea"/>
            </a:endParaRPr>
          </a:p>
          <a:p>
            <a:r>
              <a:rPr lang="en-US" altLang="zh-TW" dirty="0">
                <a:latin typeface="+mj-lt"/>
                <a:ea typeface="+mj-ea"/>
              </a:rPr>
              <a:t>Step3:</a:t>
            </a:r>
            <a:r>
              <a:rPr lang="zh-TW" altLang="en-US" b="1" dirty="0">
                <a:latin typeface="+mj-lt"/>
                <a:ea typeface="+mj-ea"/>
              </a:rPr>
              <a:t>最佳化碰撞迴避</a:t>
            </a:r>
            <a:endParaRPr lang="en-US" altLang="zh-TW" b="1" dirty="0">
              <a:latin typeface="+mj-lt"/>
              <a:ea typeface="+mj-ea"/>
            </a:endParaRPr>
          </a:p>
          <a:p>
            <a:r>
              <a:rPr lang="zh-TW" altLang="en-US" dirty="0">
                <a:latin typeface="+mj-lt"/>
                <a:ea typeface="+mj-ea"/>
              </a:rPr>
              <a:t>透過最佳化方法找到可接受碰撞風險值</a:t>
            </a:r>
            <a:endParaRPr lang="en-US" altLang="zh-TW" dirty="0">
              <a:latin typeface="+mj-lt"/>
              <a:ea typeface="+mj-ea"/>
            </a:endParaRPr>
          </a:p>
          <a:p>
            <a:r>
              <a:rPr lang="zh-TW" altLang="en-US" dirty="0">
                <a:latin typeface="+mj-ea"/>
                <a:ea typeface="+mj-ea"/>
              </a:rPr>
              <a:t>中與駕駛理想行為中差距最小之車輛狀態</a:t>
            </a:r>
          </a:p>
        </p:txBody>
      </p:sp>
      <p:sp>
        <p:nvSpPr>
          <p:cNvPr id="25" name="矩形 24">
            <a:extLst>
              <a:ext uri="{FF2B5EF4-FFF2-40B4-BE49-F238E27FC236}">
                <a16:creationId xmlns:a16="http://schemas.microsoft.com/office/drawing/2014/main" id="{55593238-45A7-4313-93EF-1A4E80765EC0}"/>
              </a:ext>
            </a:extLst>
          </p:cNvPr>
          <p:cNvSpPr/>
          <p:nvPr/>
        </p:nvSpPr>
        <p:spPr>
          <a:xfrm>
            <a:off x="673545" y="4793110"/>
            <a:ext cx="7886699" cy="1173600"/>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a:extLst>
              <a:ext uri="{FF2B5EF4-FFF2-40B4-BE49-F238E27FC236}">
                <a16:creationId xmlns:a16="http://schemas.microsoft.com/office/drawing/2014/main" id="{84618AE9-5A8E-40DD-B65B-D35C927D8D96}"/>
              </a:ext>
            </a:extLst>
          </p:cNvPr>
          <p:cNvSpPr/>
          <p:nvPr/>
        </p:nvSpPr>
        <p:spPr>
          <a:xfrm>
            <a:off x="248950" y="4793107"/>
            <a:ext cx="1261446" cy="11736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終止模擬判定</a:t>
            </a:r>
          </a:p>
        </p:txBody>
      </p:sp>
      <p:sp>
        <p:nvSpPr>
          <p:cNvPr id="28" name="文字方塊 27">
            <a:extLst>
              <a:ext uri="{FF2B5EF4-FFF2-40B4-BE49-F238E27FC236}">
                <a16:creationId xmlns:a16="http://schemas.microsoft.com/office/drawing/2014/main" id="{7FAB9775-6029-4F26-8E2D-144BF30CF889}"/>
              </a:ext>
            </a:extLst>
          </p:cNvPr>
          <p:cNvSpPr txBox="1"/>
          <p:nvPr/>
        </p:nvSpPr>
        <p:spPr>
          <a:xfrm>
            <a:off x="1797230" y="4961784"/>
            <a:ext cx="4769554" cy="1200329"/>
          </a:xfrm>
          <a:prstGeom prst="rect">
            <a:avLst/>
          </a:prstGeom>
          <a:noFill/>
        </p:spPr>
        <p:txBody>
          <a:bodyPr wrap="square">
            <a:spAutoFit/>
          </a:bodyPr>
          <a:lstStyle/>
          <a:p>
            <a:r>
              <a:rPr lang="en-US" altLang="zh-TW" b="1" dirty="0">
                <a:latin typeface="+mj-lt"/>
                <a:ea typeface="+mj-ea"/>
              </a:rPr>
              <a:t>Step4:</a:t>
            </a:r>
            <a:r>
              <a:rPr lang="zh-TW" altLang="en-US" b="1" dirty="0">
                <a:latin typeface="+mj-lt"/>
                <a:ea typeface="+mj-ea"/>
              </a:rPr>
              <a:t>終止模擬判定</a:t>
            </a:r>
            <a:endParaRPr lang="en-US" altLang="zh-TW" b="1" dirty="0">
              <a:latin typeface="+mj-lt"/>
              <a:ea typeface="+mj-ea"/>
            </a:endParaRPr>
          </a:p>
          <a:p>
            <a:r>
              <a:rPr lang="zh-TW" altLang="en-US" dirty="0">
                <a:latin typeface="+mj-lt"/>
                <a:ea typeface="+mj-ea"/>
              </a:rPr>
              <a:t>在駕駛完成規定行為或碰撞發生</a:t>
            </a:r>
            <a:endParaRPr lang="en-US" altLang="zh-TW" dirty="0">
              <a:latin typeface="+mj-lt"/>
              <a:ea typeface="+mj-ea"/>
            </a:endParaRPr>
          </a:p>
          <a:p>
            <a:r>
              <a:rPr lang="zh-TW" altLang="en-US" dirty="0">
                <a:latin typeface="+mj-lt"/>
                <a:ea typeface="+mj-ea"/>
              </a:rPr>
              <a:t>時結束模擬</a:t>
            </a:r>
            <a:endParaRPr lang="en-US" altLang="zh-TW" dirty="0">
              <a:latin typeface="+mj-lt"/>
              <a:ea typeface="+mj-ea"/>
            </a:endParaRPr>
          </a:p>
          <a:p>
            <a:endParaRPr lang="en-US" altLang="zh-TW" dirty="0">
              <a:latin typeface="+mj-lt"/>
              <a:ea typeface="+mj-ea"/>
            </a:endParaRPr>
          </a:p>
        </p:txBody>
      </p:sp>
      <p:pic>
        <p:nvPicPr>
          <p:cNvPr id="7" name="圖片 6">
            <a:extLst>
              <a:ext uri="{FF2B5EF4-FFF2-40B4-BE49-F238E27FC236}">
                <a16:creationId xmlns:a16="http://schemas.microsoft.com/office/drawing/2014/main" id="{EE9209A1-B3A6-4911-8DA3-52E25A818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859" y="891290"/>
            <a:ext cx="2552700" cy="5495925"/>
          </a:xfrm>
          <a:prstGeom prst="rect">
            <a:avLst/>
          </a:prstGeom>
        </p:spPr>
      </p:pic>
    </p:spTree>
    <p:extLst>
      <p:ext uri="{BB962C8B-B14F-4D97-AF65-F5344CB8AC3E}">
        <p14:creationId xmlns:p14="http://schemas.microsoft.com/office/powerpoint/2010/main" val="298484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D5F2AB5-89D9-6E18-EDE4-FDD416375DF2}"/>
              </a:ext>
            </a:extLst>
          </p:cNvPr>
          <p:cNvSpPr>
            <a:spLocks noGrp="1"/>
          </p:cNvSpPr>
          <p:nvPr>
            <p:ph type="sldNum" sz="quarter" idx="12"/>
          </p:nvPr>
        </p:nvSpPr>
        <p:spPr/>
        <p:txBody>
          <a:bodyPr/>
          <a:lstStyle/>
          <a:p>
            <a:fld id="{6D77D3CB-5987-4045-A9DE-313BCFC794EF}" type="slidenum">
              <a:rPr lang="zh-TW" altLang="en-US" smtClean="0"/>
              <a:pPr/>
              <a:t>6</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文獻回顧:碰撞風險評估</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研究方法與模擬工況</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735765659"/>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32668">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897686">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14:m>
                            <m:oMathPara xmlns:m="http://schemas.openxmlformats.org/officeDocument/2006/math">
                              <m:oMathParaPr>
                                <m:jc m:val="centerGroup"/>
                              </m:oMathParaPr>
                              <m:oMath xmlns:m="http://schemas.openxmlformats.org/officeDocument/2006/math">
                                <m:r>
                                  <a:rPr lang="en-US" altLang="zh-TW" b="0" i="1" smtClean="0">
                                    <a:solidFill>
                                      <a:srgbClr val="000000"/>
                                    </a:solidFill>
                                    <a:effectLst/>
                                    <a:latin typeface="Cambria Math" panose="02040503050406030204" pitchFamily="18" charset="0"/>
                                    <a:ea typeface="+mj-ea"/>
                                  </a:rPr>
                                  <m:t>𝑇𝑇𝐶</m:t>
                                </m:r>
                                <m:r>
                                  <a:rPr lang="en-US" altLang="zh-TW" b="0" i="1" smtClean="0">
                                    <a:solidFill>
                                      <a:srgbClr val="000000"/>
                                    </a:solidFill>
                                    <a:effectLst/>
                                    <a:latin typeface="Cambria Math" panose="02040503050406030204" pitchFamily="18" charset="0"/>
                                    <a:ea typeface="+mj-ea"/>
                                  </a:rPr>
                                  <m:t>=</m:t>
                                </m:r>
                                <m:f>
                                  <m:fPr>
                                    <m:ctrlPr>
                                      <a:rPr lang="en-US" altLang="zh-TW" b="0" i="1" smtClean="0">
                                        <a:solidFill>
                                          <a:srgbClr val="000000"/>
                                        </a:solidFill>
                                        <a:effectLst/>
                                        <a:latin typeface="Cambria Math" panose="02040503050406030204" pitchFamily="18" charset="0"/>
                                        <a:ea typeface="+mj-ea"/>
                                      </a:rPr>
                                    </m:ctrlPr>
                                  </m:fPr>
                                  <m:num>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1</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𝑙</m:t>
                                        </m:r>
                                      </m:e>
                                      <m:sub>
                                        <m:r>
                                          <a:rPr lang="en-US" altLang="zh-TW" sz="1800" b="0" i="1" kern="1200" smtClean="0">
                                            <a:solidFill>
                                              <a:srgbClr val="000000"/>
                                            </a:solidFill>
                                            <a:effectLst/>
                                            <a:latin typeface="Cambria Math" panose="02040503050406030204" pitchFamily="18" charset="0"/>
                                            <a:ea typeface="+mn-ea"/>
                                            <a:cs typeface="+mn-cs"/>
                                          </a:rPr>
                                          <m:t>1</m:t>
                                        </m:r>
                                      </m:sub>
                                    </m:sSub>
                                  </m:num>
                                  <m:den>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1</m:t>
                                        </m:r>
                                      </m:sub>
                                    </m:sSub>
                                  </m:den>
                                </m:f>
                              </m:oMath>
                            </m:oMathPara>
                          </a14:m>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TW" sz="1800" b="0" i="1" smtClean="0">
                                    <a:latin typeface="Cambria Math" panose="02040503050406030204" pitchFamily="18" charset="0"/>
                                  </a:rPr>
                                  <m:t>𝑃</m:t>
                                </m:r>
                                <m:r>
                                  <a:rPr kumimoji="1" lang="en" altLang="zh-TW" sz="1800" i="1" smtClean="0">
                                    <a:latin typeface="Cambria Math" panose="02040503050406030204" pitchFamily="18" charset="0"/>
                                  </a:rPr>
                                  <m:t>=</m:t>
                                </m:r>
                                <m:nary>
                                  <m:naryPr>
                                    <m:chr m:val="∬"/>
                                    <m:limLoc m:val="undOvr"/>
                                    <m:ctrlPr>
                                      <a:rPr kumimoji="1" lang="en" altLang="zh-TW" sz="1800" i="1" smtClean="0">
                                        <a:latin typeface="Cambria Math" panose="02040503050406030204" pitchFamily="18" charset="0"/>
                                      </a:rPr>
                                    </m:ctrlPr>
                                  </m:naryPr>
                                  <m:sub>
                                    <m:r>
                                      <m:rPr>
                                        <m:brk m:alnAt="24"/>
                                      </m:rPr>
                                      <a:rPr kumimoji="1" lang="en-US" altLang="zh-TW" sz="1800" b="1" i="1" smtClean="0">
                                        <a:latin typeface="Cambria Math" panose="02040503050406030204" pitchFamily="18" charset="0"/>
                                      </a:rPr>
                                      <m:t>𝒙</m:t>
                                    </m:r>
                                    <m:r>
                                      <a:rPr kumimoji="1" lang="en-US" altLang="zh-TW" sz="1800" b="1" i="1" smtClean="0">
                                        <a:latin typeface="Cambria Math" panose="02040503050406030204" pitchFamily="18" charset="0"/>
                                      </a:rPr>
                                      <m:t>𝒚</m:t>
                                    </m:r>
                                  </m:sub>
                                  <m:sup>
                                    <m:r>
                                      <a:rPr kumimoji="1" lang="en-US" altLang="zh-TW" sz="1800" b="0" i="1" smtClean="0">
                                        <a:latin typeface="Cambria Math" panose="02040503050406030204" pitchFamily="18" charset="0"/>
                                      </a:rPr>
                                      <m:t> </m:t>
                                    </m:r>
                                  </m:sup>
                                  <m:e>
                                    <m:r>
                                      <a:rPr kumimoji="1" lang="en-US" altLang="zh-TW" sz="1800" b="0" i="1" smtClean="0">
                                        <a:latin typeface="Cambria Math" panose="02040503050406030204" pitchFamily="18" charset="0"/>
                                      </a:rPr>
                                      <m:t>𝑓</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𝑥</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𝑦</m:t>
                                        </m:r>
                                      </m:e>
                                    </m:d>
                                    <m:r>
                                      <a:rPr kumimoji="1" lang="en-US" altLang="zh-TW" sz="1800" b="0" i="1" smtClean="0">
                                        <a:latin typeface="Cambria Math" panose="02040503050406030204" pitchFamily="18" charset="0"/>
                                      </a:rPr>
                                      <m:t>𝑑𝑥</m:t>
                                    </m:r>
                                    <m:r>
                                      <a:rPr kumimoji="1" lang="en-US" altLang="zh-TW" sz="1800" b="0" i="1" smtClean="0">
                                        <a:latin typeface="Cambria Math" panose="02040503050406030204" pitchFamily="18" charset="0"/>
                                      </a:rPr>
                                      <m:t> </m:t>
                                    </m:r>
                                    <m:r>
                                      <a:rPr kumimoji="1" lang="en-US" altLang="zh-TW" sz="1800" b="0" i="1" smtClean="0">
                                        <a:latin typeface="Cambria Math" panose="02040503050406030204" pitchFamily="18" charset="0"/>
                                      </a:rPr>
                                      <m:t>𝑑𝑦</m:t>
                                    </m:r>
                                  </m:e>
                                </m:nary>
                              </m:oMath>
                            </m:oMathPara>
                          </a14:m>
                          <a:endParaRPr kumimoji="1" lang="en-US" altLang="zh-TW" sz="1800" dirty="0"/>
                        </a:p>
                        <a:p>
                          <a:pPr algn="ctr" fontAlgn="base"/>
                          <a:endParaRPr lang="zh-TW" altLang="en-US" sz="1400"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Choice>
        <mc:Fallback xmlns="">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735765659"/>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65760">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980119">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392" t="-13292" r="-100422" b="-54601"/>
                          </a:stretch>
                        </a:blip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1549" t="-13292" r="-563" b="-54601"/>
                          </a:stretch>
                        </a:blip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Fallback>
      </mc:AlternateContent>
      <p:pic>
        <p:nvPicPr>
          <p:cNvPr id="8" name="圖片 7">
            <a:extLst>
              <a:ext uri="{FF2B5EF4-FFF2-40B4-BE49-F238E27FC236}">
                <a16:creationId xmlns:a16="http://schemas.microsoft.com/office/drawing/2014/main" id="{029A05F3-7CB0-4999-A6E8-44745DF54927}"/>
              </a:ext>
            </a:extLst>
          </p:cNvPr>
          <p:cNvPicPr>
            <a:picLocks noChangeAspect="1"/>
          </p:cNvPicPr>
          <p:nvPr/>
        </p:nvPicPr>
        <p:blipFill>
          <a:blip r:embed="rId4"/>
          <a:stretch>
            <a:fillRect/>
          </a:stretch>
        </p:blipFill>
        <p:spPr>
          <a:xfrm>
            <a:off x="581584" y="1837296"/>
            <a:ext cx="4025771" cy="1391145"/>
          </a:xfrm>
          <a:prstGeom prst="rect">
            <a:avLst/>
          </a:prstGeom>
        </p:spPr>
      </p:pic>
      <p:pic>
        <p:nvPicPr>
          <p:cNvPr id="11" name="圖片 10">
            <a:extLst>
              <a:ext uri="{FF2B5EF4-FFF2-40B4-BE49-F238E27FC236}">
                <a16:creationId xmlns:a16="http://schemas.microsoft.com/office/drawing/2014/main" id="{75A21E97-6D85-404E-962B-27175D3314A4}"/>
              </a:ext>
            </a:extLst>
          </p:cNvPr>
          <p:cNvPicPr>
            <a:picLocks noChangeAspect="1"/>
          </p:cNvPicPr>
          <p:nvPr/>
        </p:nvPicPr>
        <p:blipFill>
          <a:blip r:embed="rId5"/>
          <a:stretch>
            <a:fillRect/>
          </a:stretch>
        </p:blipFill>
        <p:spPr>
          <a:xfrm>
            <a:off x="4895888" y="2012100"/>
            <a:ext cx="4210010" cy="1041539"/>
          </a:xfrm>
          <a:prstGeom prst="rect">
            <a:avLst/>
          </a:prstGeom>
        </p:spPr>
      </p:pic>
    </p:spTree>
    <p:extLst>
      <p:ext uri="{BB962C8B-B14F-4D97-AF65-F5344CB8AC3E}">
        <p14:creationId xmlns:p14="http://schemas.microsoft.com/office/powerpoint/2010/main" val="1068310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20" name="矩形 19">
            <a:extLst>
              <a:ext uri="{FF2B5EF4-FFF2-40B4-BE49-F238E27FC236}">
                <a16:creationId xmlns:a16="http://schemas.microsoft.com/office/drawing/2014/main" id="{E09AE305-B414-4F42-B36A-7237862FD573}"/>
              </a:ext>
            </a:extLst>
          </p:cNvPr>
          <p:cNvSpPr/>
          <p:nvPr/>
        </p:nvSpPr>
        <p:spPr>
          <a:xfrm>
            <a:off x="606778" y="1068513"/>
            <a:ext cx="8575324" cy="2360488"/>
          </a:xfrm>
          <a:prstGeom prst="rect">
            <a:avLst/>
          </a:prstGeom>
          <a:solidFill>
            <a:schemeClr val="accent1">
              <a:lumMod val="60000"/>
              <a:lumOff val="40000"/>
              <a:alpha val="30196"/>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a:extLst>
              <a:ext uri="{FF2B5EF4-FFF2-40B4-BE49-F238E27FC236}">
                <a16:creationId xmlns:a16="http://schemas.microsoft.com/office/drawing/2014/main" id="{FE21CF91-185A-4D38-B2FA-FEE69426B051}"/>
              </a:ext>
            </a:extLst>
          </p:cNvPr>
          <p:cNvSpPr/>
          <p:nvPr/>
        </p:nvSpPr>
        <p:spPr>
          <a:xfrm>
            <a:off x="606779" y="3763537"/>
            <a:ext cx="8575322" cy="2528876"/>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投影片編號版面配置區 1">
            <a:extLst>
              <a:ext uri="{FF2B5EF4-FFF2-40B4-BE49-F238E27FC236}">
                <a16:creationId xmlns:a16="http://schemas.microsoft.com/office/drawing/2014/main" id="{E502D714-983D-B846-E67C-CD95DB78906F}"/>
              </a:ext>
            </a:extLst>
          </p:cNvPr>
          <p:cNvSpPr>
            <a:spLocks noGrp="1"/>
          </p:cNvSpPr>
          <p:nvPr>
            <p:ph type="sldNum" sz="quarter" idx="12"/>
          </p:nvPr>
        </p:nvSpPr>
        <p:spPr/>
        <p:txBody>
          <a:bodyPr/>
          <a:lstStyle/>
          <a:p>
            <a:fld id="{6D77D3CB-5987-4045-A9DE-313BCFC794EF}" type="slidenum">
              <a:rPr lang="zh-TW" altLang="en-US" smtClean="0"/>
              <a:pPr/>
              <a:t>7</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cs typeface="+mj-lt"/>
              </a:rPr>
              <a:t>碰撞風險評估:指數分布模型</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3" name="圖片 2" descr="圖像-1">
            <a:extLst>
              <a:ext uri="{FF2B5EF4-FFF2-40B4-BE49-F238E27FC236}">
                <a16:creationId xmlns:a16="http://schemas.microsoft.com/office/drawing/2014/main" id="{E3CA0558-F198-4992-6F89-86467ADE5A60}"/>
              </a:ext>
            </a:extLst>
          </p:cNvPr>
          <p:cNvPicPr>
            <a:picLocks noChangeAspect="1"/>
          </p:cNvPicPr>
          <p:nvPr/>
        </p:nvPicPr>
        <p:blipFill>
          <a:blip r:embed="rId3"/>
          <a:stretch>
            <a:fillRect/>
          </a:stretch>
        </p:blipFill>
        <p:spPr>
          <a:xfrm>
            <a:off x="2286535" y="4583116"/>
            <a:ext cx="4864464" cy="1783095"/>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BB4DA3AE-DCD9-4B66-8722-71B7E55F6D67}"/>
                  </a:ext>
                </a:extLst>
              </p:cNvPr>
              <p:cNvSpPr txBox="1"/>
              <p:nvPr/>
            </p:nvSpPr>
            <p:spPr>
              <a:xfrm>
                <a:off x="1683456" y="3781025"/>
                <a:ext cx="5777087" cy="81176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kumimoji="1" lang="en-US" altLang="zh-TW" sz="1800" b="0" i="1" smtClean="0">
                          <a:latin typeface="Cambria Math" panose="02040503050406030204" pitchFamily="18" charset="0"/>
                        </a:rPr>
                        <m:t>𝑝</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d>
                        <m:dPr>
                          <m:begChr m:val="{"/>
                          <m:endChr m:val=""/>
                          <m:ctrlPr>
                            <a:rPr kumimoji="1" lang="en-US" altLang="zh-TW" sz="1800" b="0" i="1" smtClean="0">
                              <a:latin typeface="Cambria Math" panose="02040503050406030204" pitchFamily="18" charset="0"/>
                            </a:rPr>
                          </m:ctrlPr>
                        </m:dPr>
                        <m:e>
                          <m:eqArr>
                            <m:eqArrPr>
                              <m:ctrlPr>
                                <a:rPr kumimoji="1" lang="en-US" altLang="zh-TW" sz="1800" b="0" i="1" smtClean="0">
                                  <a:latin typeface="Cambria Math" panose="02040503050406030204" pitchFamily="18" charset="0"/>
                                </a:rPr>
                              </m:ctrlPr>
                            </m:eqArrPr>
                            <m:e>
                              <m:func>
                                <m:funcPr>
                                  <m:ctrlPr>
                                    <a:rPr kumimoji="1" lang="en-US" altLang="zh-TW" sz="1800" b="0" i="1" smtClean="0">
                                      <a:latin typeface="Cambria Math" panose="02040503050406030204" pitchFamily="18" charset="0"/>
                                    </a:rPr>
                                  </m:ctrlPr>
                                </m:funcPr>
                                <m:fName>
                                  <m:r>
                                    <m:rPr>
                                      <m:sty m:val="p"/>
                                    </m:rPr>
                                    <a:rPr kumimoji="1" lang="en-US" altLang="zh-TW" sz="1800" b="0" i="0" smtClean="0">
                                      <a:latin typeface="Cambria Math" panose="02040503050406030204" pitchFamily="18" charset="0"/>
                                    </a:rPr>
                                    <m:t>exp</m:t>
                                  </m:r>
                                </m:fName>
                                <m:e>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𝜆</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e>
                                      </m:d>
                                    </m:e>
                                  </m:d>
                                </m:e>
                              </m:func>
                              <m:r>
                                <a:rPr kumimoji="1" lang="en-US" altLang="zh-TW" sz="1800" b="0" i="1" smtClean="0">
                                  <a:latin typeface="Cambria Math" panose="02040503050406030204" pitchFamily="18" charset="0"/>
                                </a:rPr>
                                <m:t>         , </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r>
                                <a:rPr kumimoji="1" lang="en-US" altLang="zh-TW" sz="1800" b="0" i="1" smtClean="0">
                                  <a:latin typeface="Cambria Math" panose="02040503050406030204" pitchFamily="18" charset="0"/>
                                </a:rPr>
                                <m:t>≥0</m:t>
                              </m:r>
                            </m:e>
                            <m:e>
                              <m:r>
                                <a:rPr kumimoji="1" lang="zh-TW" altLang="en-US" i="1">
                                  <a:latin typeface="Cambria Math" panose="02040503050406030204" pitchFamily="18" charset="0"/>
                                </a:rPr>
                                <m:t> </m:t>
                              </m:r>
                              <m:r>
                                <a:rPr kumimoji="1" lang="en-US" altLang="zh-TW" sz="1800" i="1" smtClean="0">
                                  <a:latin typeface="Cambria Math" panose="02040503050406030204" pitchFamily="18" charset="0"/>
                                </a:rPr>
                                <m:t>1</m:t>
                              </m:r>
                              <m:r>
                                <a:rPr kumimoji="1" lang="en-US" altLang="zh-TW" sz="1800" b="0" i="1" smtClean="0">
                                  <a:latin typeface="Cambria Math" panose="02040503050406030204" pitchFamily="18" charset="0"/>
                                </a:rPr>
                                <m:t>                          </m:t>
                              </m:r>
                              <m:r>
                                <a:rPr kumimoji="1" lang="zh-TW" altLang="en-US" i="1">
                                  <a:latin typeface="Cambria Math" panose="02040503050406030204" pitchFamily="18" charset="0"/>
                                </a:rPr>
                                <m:t> </m:t>
                              </m:r>
                              <m:r>
                                <a:rPr kumimoji="1" lang="en-US" altLang="zh-TW" sz="1800" b="0" i="1" smtClean="0">
                                  <a:latin typeface="Cambria Math" panose="02040503050406030204" pitchFamily="18" charset="0"/>
                                </a:rPr>
                                <m:t>,</m:t>
                              </m:r>
                              <m:r>
                                <a:rPr kumimoji="1" lang="zh-TW" altLang="en-US" i="1">
                                  <a:latin typeface="Cambria Math" panose="02040503050406030204" pitchFamily="18" charset="0"/>
                                </a:rPr>
                                <m:t> </m:t>
                              </m:r>
                              <m:r>
                                <a:rPr kumimoji="1" lang="en-US" altLang="zh-TW" sz="1800" i="1" smtClean="0">
                                  <a:latin typeface="Cambria Math" panose="02040503050406030204" pitchFamily="18" charset="0"/>
                                </a:rPr>
                                <m:t>𝑒</m:t>
                              </m:r>
                              <m:r>
                                <a:rPr kumimoji="1" lang="en-US" altLang="zh-TW" sz="1800" b="0" i="1" smtClean="0">
                                  <a:latin typeface="Cambria Math" panose="02040503050406030204" pitchFamily="18" charset="0"/>
                                </a:rPr>
                                <m:t>𝑙𝑠𝑒</m:t>
                              </m:r>
                            </m:e>
                          </m:eqArr>
                        </m:e>
                      </m:d>
                    </m:oMath>
                  </m:oMathPara>
                </a14:m>
                <a:endParaRPr lang="zh-TW" altLang="en-US" dirty="0"/>
              </a:p>
            </p:txBody>
          </p:sp>
        </mc:Choice>
        <mc:Fallback xmlns="">
          <p:sp>
            <p:nvSpPr>
              <p:cNvPr id="10" name="文字方塊 9">
                <a:extLst>
                  <a:ext uri="{FF2B5EF4-FFF2-40B4-BE49-F238E27FC236}">
                    <a16:creationId xmlns:a16="http://schemas.microsoft.com/office/drawing/2014/main" id="{BB4DA3AE-DCD9-4B66-8722-71B7E55F6D67}"/>
                  </a:ext>
                </a:extLst>
              </p:cNvPr>
              <p:cNvSpPr txBox="1">
                <a:spLocks noRot="1" noChangeAspect="1" noMove="1" noResize="1" noEditPoints="1" noAdjustHandles="1" noChangeArrowheads="1" noChangeShapeType="1" noTextEdit="1"/>
              </p:cNvSpPr>
              <p:nvPr/>
            </p:nvSpPr>
            <p:spPr>
              <a:xfrm>
                <a:off x="1683456" y="3781025"/>
                <a:ext cx="5777087" cy="81176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3DD35CF4-338E-4309-A728-D69165D2727C}"/>
                  </a:ext>
                </a:extLst>
              </p:cNvPr>
              <p:cNvSpPr txBox="1"/>
              <p:nvPr/>
            </p:nvSpPr>
            <p:spPr>
              <a:xfrm>
                <a:off x="104700" y="1312239"/>
                <a:ext cx="6434918" cy="1826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eqArr>
                            <m:eqArrPr>
                              <m:ctrlPr>
                                <a:rPr kumimoji="1" lang="en-US" altLang="zh-TW" i="1">
                                  <a:latin typeface="Cambria Math" panose="02040503050406030204" pitchFamily="18" charset="0"/>
                                </a:rPr>
                              </m:ctrlPr>
                            </m:eqArrPr>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r>
                                            <a:rPr kumimoji="1" lang="en-US" altLang="zh-TW" i="1">
                                              <a:latin typeface="Cambria Math" panose="02040503050406030204" pitchFamily="18" charset="0"/>
                                            </a:rPr>
                                            <m:t>𝛾</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e>
                              </m:rad>
                              <m:r>
                                <a:rPr kumimoji="1" lang="en-US" altLang="zh-TW" i="1">
                                  <a:latin typeface="Cambria Math" panose="02040503050406030204" pitchFamily="18" charset="0"/>
                                </a:rPr>
                                <m:t>        </m:t>
                              </m:r>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e>
                              </m:d>
                            </m:e>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smtClean="0">
                                              <a:latin typeface="Cambria Math" panose="02040503050406030204" pitchFamily="18" charset="0"/>
                                            </a:rPr>
                                          </m:ctrlPr>
                                        </m:dPr>
                                        <m:e>
                                          <m:r>
                                            <a:rPr kumimoji="1" lang="en-US" altLang="zh-TW" i="1">
                                              <a:latin typeface="Cambria Math" panose="02040503050406030204" pitchFamily="18" charset="0"/>
                                            </a:rPr>
                                            <m:t>(1−</m:t>
                                          </m:r>
                                          <m:r>
                                            <a:rPr kumimoji="1" lang="en-US" altLang="zh-TW" i="1">
                                              <a:latin typeface="Cambria Math" panose="02040503050406030204" pitchFamily="18" charset="0"/>
                                            </a:rPr>
                                            <m:t>𝛾</m:t>
                                          </m:r>
                                          <m:r>
                                            <a:rPr kumimoji="1" lang="en-US" altLang="zh-TW" i="1">
                                              <a:latin typeface="Cambria Math" panose="02040503050406030204" pitchFamily="18" charset="0"/>
                                            </a:rPr>
                                            <m:t>)</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r>
                                    <a:rPr kumimoji="1" lang="zh-TW" altLang="en-US" i="1">
                                      <a:latin typeface="Cambria Math" panose="02040503050406030204" pitchFamily="18" charset="0"/>
                                    </a:rPr>
                                    <m:t> </m:t>
                                  </m:r>
                                </m:e>
                              </m:rad>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r>
                                <a:rPr kumimoji="1" lang="en-US" altLang="zh-TW" i="1">
                                  <a:latin typeface="Cambria Math" panose="02040503050406030204" pitchFamily="18" charset="0"/>
                                </a:rPr>
                                <m:t>𝑒𝑙𝑠𝑒</m:t>
                              </m:r>
                            </m:e>
                          </m:eqArr>
                        </m:e>
                      </m:d>
                    </m:oMath>
                  </m:oMathPara>
                </a14:m>
                <a:endParaRPr kumimoji="1" lang="zh-TW" altLang="en-US" sz="1800" dirty="0"/>
              </a:p>
            </p:txBody>
          </p:sp>
        </mc:Choice>
        <mc:Fallback xmlns="">
          <p:sp>
            <p:nvSpPr>
              <p:cNvPr id="14" name="文字方塊 13">
                <a:extLst>
                  <a:ext uri="{FF2B5EF4-FFF2-40B4-BE49-F238E27FC236}">
                    <a16:creationId xmlns:a16="http://schemas.microsoft.com/office/drawing/2014/main" id="{3DD35CF4-338E-4309-A728-D69165D2727C}"/>
                  </a:ext>
                </a:extLst>
              </p:cNvPr>
              <p:cNvSpPr txBox="1">
                <a:spLocks noRot="1" noChangeAspect="1" noMove="1" noResize="1" noEditPoints="1" noAdjustHandles="1" noChangeArrowheads="1" noChangeShapeType="1" noTextEdit="1"/>
              </p:cNvSpPr>
              <p:nvPr/>
            </p:nvSpPr>
            <p:spPr>
              <a:xfrm>
                <a:off x="104700" y="1312239"/>
                <a:ext cx="6434918" cy="1826206"/>
              </a:xfrm>
              <a:prstGeom prst="rect">
                <a:avLst/>
              </a:prstGeom>
              <a:blipFill>
                <a:blip r:embed="rId5"/>
                <a:stretch>
                  <a:fillRect/>
                </a:stretch>
              </a:blipFill>
            </p:spPr>
            <p:txBody>
              <a:bodyPr/>
              <a:lstStyle/>
              <a:p>
                <a:r>
                  <a:rPr lang="zh-TW" altLang="en-US">
                    <a:noFill/>
                  </a:rPr>
                  <a:t> </a:t>
                </a:r>
              </a:p>
            </p:txBody>
          </p:sp>
        </mc:Fallback>
      </mc:AlternateContent>
      <p:pic>
        <p:nvPicPr>
          <p:cNvPr id="11" name="圖片 10">
            <a:extLst>
              <a:ext uri="{FF2B5EF4-FFF2-40B4-BE49-F238E27FC236}">
                <a16:creationId xmlns:a16="http://schemas.microsoft.com/office/drawing/2014/main" id="{2F4F46F1-BC9A-47A1-9512-EDFBA39A10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9108" y="1256185"/>
            <a:ext cx="3054892" cy="1944634"/>
          </a:xfrm>
          <a:prstGeom prst="rect">
            <a:avLst/>
          </a:prstGeom>
        </p:spPr>
      </p:pic>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180702A6-5277-4D77-927A-9B35017235EA}"/>
                  </a:ext>
                </a:extLst>
              </p:cNvPr>
              <p:cNvSpPr/>
              <p:nvPr/>
            </p:nvSpPr>
            <p:spPr>
              <a:xfrm>
                <a:off x="0" y="1021685"/>
                <a:ext cx="606777" cy="24101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b="1" dirty="0"/>
              </a:p>
              <a:p>
                <a:pPr algn="ctr"/>
                <a:r>
                  <a:rPr lang="zh-TW" altLang="en-US" b="1" dirty="0"/>
                  <a:t>車輛碰撞半徑</a:t>
                </a:r>
                <a:endParaRPr lang="en-US" altLang="zh-TW" b="1" dirty="0"/>
              </a:p>
              <a:p>
                <a:pPr algn="ct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oMath>
                  </m:oMathPara>
                </a14:m>
                <a:endParaRPr lang="zh-TW" altLang="en-US" b="1" dirty="0"/>
              </a:p>
              <a:p>
                <a:pPr algn="ctr"/>
                <a:endParaRPr lang="zh-TW" altLang="en-US" b="1" dirty="0">
                  <a:latin typeface="+mj-ea"/>
                  <a:ea typeface="+mj-ea"/>
                </a:endParaRPr>
              </a:p>
            </p:txBody>
          </p:sp>
        </mc:Choice>
        <mc:Fallback xmlns="">
          <p:sp>
            <p:nvSpPr>
              <p:cNvPr id="17" name="矩形 16">
                <a:extLst>
                  <a:ext uri="{FF2B5EF4-FFF2-40B4-BE49-F238E27FC236}">
                    <a16:creationId xmlns:a16="http://schemas.microsoft.com/office/drawing/2014/main" id="{180702A6-5277-4D77-927A-9B35017235EA}"/>
                  </a:ext>
                </a:extLst>
              </p:cNvPr>
              <p:cNvSpPr>
                <a:spLocks noRot="1" noChangeAspect="1" noMove="1" noResize="1" noEditPoints="1" noAdjustHandles="1" noChangeArrowheads="1" noChangeShapeType="1" noTextEdit="1"/>
              </p:cNvSpPr>
              <p:nvPr/>
            </p:nvSpPr>
            <p:spPr>
              <a:xfrm>
                <a:off x="0" y="1021685"/>
                <a:ext cx="606777" cy="2410137"/>
              </a:xfrm>
              <a:prstGeom prst="rect">
                <a:avLst/>
              </a:prstGeom>
              <a:blipFill>
                <a:blip r:embed="rId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D7F0EF9D-CBCB-4A29-BFD4-3B71ACA2418D}"/>
                  </a:ext>
                </a:extLst>
              </p:cNvPr>
              <p:cNvSpPr/>
              <p:nvPr/>
            </p:nvSpPr>
            <p:spPr>
              <a:xfrm>
                <a:off x="1" y="3736583"/>
                <a:ext cx="606779" cy="25558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b="1" dirty="0">
                  <a:latin typeface="+mj-ea"/>
                </a:endParaRPr>
              </a:p>
              <a:p>
                <a:pPr algn="ctr"/>
                <a:r>
                  <a:rPr lang="zh-TW" altLang="en-US" b="1" dirty="0">
                    <a:latin typeface="+mj-ea"/>
                  </a:rPr>
                  <a:t>碰撞風險</a:t>
                </a:r>
                <a14:m>
                  <m:oMath xmlns:m="http://schemas.openxmlformats.org/officeDocument/2006/math">
                    <m:r>
                      <a:rPr kumimoji="1" lang="en-US" altLang="zh-TW" b="1" i="1" smtClean="0">
                        <a:latin typeface="Cambria Math" panose="02040503050406030204" pitchFamily="18" charset="0"/>
                      </a:rPr>
                      <m:t>𝒑</m:t>
                    </m:r>
                    <m:r>
                      <a:rPr kumimoji="1" lang="en-US" altLang="zh-TW" b="1" i="1">
                        <a:latin typeface="Cambria Math" panose="02040503050406030204" pitchFamily="18" charset="0"/>
                      </a:rPr>
                      <m:t>(</m:t>
                    </m:r>
                    <m:r>
                      <a:rPr kumimoji="1" lang="en-US" altLang="zh-TW" b="1" i="1">
                        <a:latin typeface="Cambria Math" panose="02040503050406030204" pitchFamily="18" charset="0"/>
                      </a:rPr>
                      <m:t>𝒅</m:t>
                    </m:r>
                    <m:r>
                      <a:rPr kumimoji="1" lang="en-US" altLang="zh-TW" b="1" i="1">
                        <a:latin typeface="Cambria Math" panose="02040503050406030204" pitchFamily="18" charset="0"/>
                      </a:rPr>
                      <m:t>)</m:t>
                    </m:r>
                  </m:oMath>
                </a14:m>
                <a:endParaRPr lang="zh-TW" altLang="en-US" b="1" dirty="0">
                  <a:latin typeface="+mj-ea"/>
                </a:endParaRPr>
              </a:p>
              <a:p>
                <a:pPr algn="ctr"/>
                <a:endParaRPr lang="zh-TW" altLang="en-US" b="1" dirty="0"/>
              </a:p>
              <a:p>
                <a:pPr algn="ctr"/>
                <a:endParaRPr lang="zh-TW" altLang="en-US" b="1" dirty="0">
                  <a:latin typeface="+mj-ea"/>
                  <a:ea typeface="+mj-ea"/>
                </a:endParaRPr>
              </a:p>
            </p:txBody>
          </p:sp>
        </mc:Choice>
        <mc:Fallback xmlns="">
          <p:sp>
            <p:nvSpPr>
              <p:cNvPr id="19" name="矩形 18">
                <a:extLst>
                  <a:ext uri="{FF2B5EF4-FFF2-40B4-BE49-F238E27FC236}">
                    <a16:creationId xmlns:a16="http://schemas.microsoft.com/office/drawing/2014/main" id="{D7F0EF9D-CBCB-4A29-BFD4-3B71ACA2418D}"/>
                  </a:ext>
                </a:extLst>
              </p:cNvPr>
              <p:cNvSpPr>
                <a:spLocks noRot="1" noChangeAspect="1" noMove="1" noResize="1" noEditPoints="1" noAdjustHandles="1" noChangeArrowheads="1" noChangeShapeType="1" noTextEdit="1"/>
              </p:cNvSpPr>
              <p:nvPr/>
            </p:nvSpPr>
            <p:spPr>
              <a:xfrm>
                <a:off x="1" y="3736583"/>
                <a:ext cx="606779" cy="2555830"/>
              </a:xfrm>
              <a:prstGeom prst="rect">
                <a:avLst/>
              </a:prstGeom>
              <a:blipFill>
                <a:blip r:embed="rId8"/>
                <a:stretch>
                  <a:fillRect l="-4000" r="-8000"/>
                </a:stretch>
              </a:blipFill>
              <a:ln>
                <a:noFill/>
              </a:ln>
            </p:spPr>
            <p:txBody>
              <a:bodyPr/>
              <a:lstStyle/>
              <a:p>
                <a:r>
                  <a:rPr lang="zh-TW" altLang="en-US">
                    <a:noFill/>
                  </a:rPr>
                  <a:t> </a:t>
                </a:r>
              </a:p>
            </p:txBody>
          </p:sp>
        </mc:Fallback>
      </mc:AlternateContent>
    </p:spTree>
    <p:extLst>
      <p:ext uri="{BB962C8B-B14F-4D97-AF65-F5344CB8AC3E}">
        <p14:creationId xmlns:p14="http://schemas.microsoft.com/office/powerpoint/2010/main" val="210453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五邊形 32">
            <a:extLst>
              <a:ext uri="{FF2B5EF4-FFF2-40B4-BE49-F238E27FC236}">
                <a16:creationId xmlns:a16="http://schemas.microsoft.com/office/drawing/2014/main" id="{C772A209-1371-448A-ABA4-BD28C7C6D63B}"/>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897D48D2-F415-46F6-B863-42FE56EF98B1}"/>
              </a:ext>
            </a:extLst>
          </p:cNvPr>
          <p:cNvSpPr>
            <a:spLocks noGrp="1"/>
          </p:cNvSpPr>
          <p:nvPr>
            <p:ph type="sldNum" sz="quarter" idx="12"/>
          </p:nvPr>
        </p:nvSpPr>
        <p:spPr/>
        <p:txBody>
          <a:bodyPr/>
          <a:lstStyle/>
          <a:p>
            <a:fld id="{6D77D3CB-5987-4045-A9DE-313BCFC794EF}" type="slidenum">
              <a:rPr lang="zh-TW" altLang="en-US" smtClean="0"/>
              <a:pPr/>
              <a:t>8</a:t>
            </a:fld>
            <a:endParaRPr lang="zh-TW" altLang="en-US"/>
          </a:p>
        </p:txBody>
      </p:sp>
      <p:sp>
        <p:nvSpPr>
          <p:cNvPr id="7" name="標題 3">
            <a:extLst>
              <a:ext uri="{FF2B5EF4-FFF2-40B4-BE49-F238E27FC236}">
                <a16:creationId xmlns:a16="http://schemas.microsoft.com/office/drawing/2014/main" id="{1196CAA0-3191-471D-91D9-EBF9FBEB93B2}"/>
              </a:ext>
            </a:extLst>
          </p:cNvPr>
          <p:cNvSpPr>
            <a:spLocks noGrp="1"/>
          </p:cNvSpPr>
          <p:nvPr>
            <p:ph type="title"/>
          </p:nvPr>
        </p:nvSpPr>
        <p:spPr/>
        <p:txBody>
          <a:bodyPr>
            <a:normAutofit/>
          </a:bodyPr>
          <a:lstStyle/>
          <a:p>
            <a:pPr algn="l"/>
            <a:r>
              <a:rPr lang="zh-TW" altLang="en-US" sz="2400" dirty="0">
                <a:ea typeface="+mj-lt"/>
                <a:cs typeface="+mj-lt"/>
              </a:rPr>
              <a:t>指數分布模型</a:t>
            </a:r>
            <a:r>
              <a:rPr lang="en-US" altLang="zh-TW" sz="2400" dirty="0">
                <a:ea typeface="+mj-lt"/>
                <a:cs typeface="+mj-lt"/>
              </a:rPr>
              <a:t>:</a:t>
            </a:r>
            <a:r>
              <a:rPr lang="zh-TW" altLang="en-US" sz="2400" dirty="0">
                <a:ea typeface="+mj-lt"/>
                <a:cs typeface="+mj-lt"/>
              </a:rPr>
              <a:t>駕駛敏感度</a:t>
            </a:r>
          </a:p>
        </p:txBody>
      </p:sp>
      <p:pic>
        <p:nvPicPr>
          <p:cNvPr id="19" name="圖片 18">
            <a:extLst>
              <a:ext uri="{FF2B5EF4-FFF2-40B4-BE49-F238E27FC236}">
                <a16:creationId xmlns:a16="http://schemas.microsoft.com/office/drawing/2014/main" id="{D260D105-E677-42BD-8C6A-BECDCA52067A}"/>
              </a:ext>
            </a:extLst>
          </p:cNvPr>
          <p:cNvPicPr>
            <a:picLocks noChangeAspect="1"/>
          </p:cNvPicPr>
          <p:nvPr/>
        </p:nvPicPr>
        <p:blipFill>
          <a:blip r:embed="rId3"/>
          <a:stretch>
            <a:fillRect/>
          </a:stretch>
        </p:blipFill>
        <p:spPr>
          <a:xfrm>
            <a:off x="1492672" y="3720891"/>
            <a:ext cx="6570133" cy="2656869"/>
          </a:xfrm>
          <a:prstGeom prst="rect">
            <a:avLst/>
          </a:prstGeom>
        </p:spPr>
      </p:pic>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DFD73A81-FE95-4505-9A52-E657445F581C}"/>
                  </a:ext>
                </a:extLst>
              </p:cNvPr>
              <p:cNvSpPr txBox="1"/>
              <p:nvPr/>
            </p:nvSpPr>
            <p:spPr>
              <a:xfrm>
                <a:off x="613408" y="992302"/>
                <a:ext cx="7886699" cy="1715662"/>
              </a:xfrm>
              <a:prstGeom prst="rect">
                <a:avLst/>
              </a:prstGeom>
              <a:noFill/>
            </p:spPr>
            <p:txBody>
              <a:bodyPr wrap="square" rtlCol="0">
                <a:spAutoFit/>
              </a:bodyPr>
              <a:lstStyle/>
              <a:p>
                <a:pPr>
                  <a:lnSpc>
                    <a:spcPct val="150000"/>
                  </a:lnSpc>
                </a:pPr>
                <a:r>
                  <a:rPr lang="zh-TW" altLang="en-US" dirty="0">
                    <a:latin typeface="+mj-ea"/>
                    <a:ea typeface="+mj-ea"/>
                  </a:rPr>
                  <a:t>駕駛對不同方位風險敏感度不同，根據車輛方位改變</a:t>
                </a:r>
                <a14:m>
                  <m:oMath xmlns:m="http://schemas.openxmlformats.org/officeDocument/2006/math">
                    <m:r>
                      <a:rPr lang="zh-TW" altLang="en-US" i="1" smtClean="0">
                        <a:latin typeface="Cambria Math" panose="02040503050406030204" pitchFamily="18" charset="0"/>
                      </a:rPr>
                      <m:t>𝜆</m:t>
                    </m:r>
                  </m:oMath>
                </a14:m>
                <a:r>
                  <a:rPr lang="zh-TW" altLang="en-US" dirty="0"/>
                  <a:t>，</a:t>
                </a:r>
                <a:r>
                  <a:rPr lang="zh-TW" altLang="en-US" dirty="0">
                    <a:latin typeface="+mj-ea"/>
                    <a:ea typeface="+mj-ea"/>
                  </a:rPr>
                  <a:t>車輛朝向為</a:t>
                </a:r>
                <a14:m>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oMath>
                </a14:m>
                <a:r>
                  <a:rPr lang="zh-TW" altLang="en-US" dirty="0"/>
                  <a:t>，</a:t>
                </a:r>
                <a:r>
                  <a:rPr lang="zh-TW" altLang="en-US" dirty="0">
                    <a:latin typeface="+mj-ea"/>
                    <a:ea typeface="+mj-ea"/>
                  </a:rPr>
                  <a:t>車輛側向為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r>
                      <a:rPr lang="zh-TW" altLang="en-US" i="1" smtClean="0">
                        <a:latin typeface="Cambria Math" panose="02040503050406030204" pitchFamily="18" charset="0"/>
                      </a:rPr>
                      <m:t>，</m:t>
                    </m:r>
                  </m:oMath>
                </a14:m>
                <a:r>
                  <a:rPr lang="zh-TW" altLang="en-US" dirty="0"/>
                  <a:t>在駕駛可接受風險為</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oMath>
                </a14:m>
                <a:r>
                  <a:rPr lang="zh-TW" altLang="en-US" dirty="0"/>
                  <a:t>，駕駛可接受的距離如下</a:t>
                </a:r>
                <a:endParaRPr lang="en-US" altLang="zh-TW" dirty="0"/>
              </a:p>
              <a:p>
                <a:pPr>
                  <a:lnSpc>
                    <a:spcPct val="150000"/>
                  </a:lnSpc>
                </a:pPr>
                <a:r>
                  <a:rPr lang="zh-TW" altLang="en-US" dirty="0"/>
                  <a:t>橘色為不論方位皆設為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r>
                  <a:rPr lang="zh-TW" altLang="en-US" dirty="0"/>
                  <a:t>結果，綠色為</a:t>
                </a:r>
                <a:r>
                  <a:rPr lang="zh-TW" altLang="en-US" dirty="0">
                    <a:latin typeface="+mj-ea"/>
                  </a:rPr>
                  <a:t>車輛朝向設為</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r>
                  <a:rPr lang="zh-TW" altLang="en-US" dirty="0"/>
                  <a:t>、側向</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𝑙𝑎𝑡</m:t>
                        </m:r>
                      </m:sub>
                    </m:sSub>
                  </m:oMath>
                </a14:m>
                <a:r>
                  <a:rPr lang="zh-TW" altLang="en-US" dirty="0"/>
                  <a:t>結果。</a:t>
                </a:r>
                <a:endParaRPr lang="en-US" altLang="zh-TW" dirty="0"/>
              </a:p>
              <a:p>
                <a:endParaRPr lang="zh-TW" altLang="en-US" dirty="0"/>
              </a:p>
            </p:txBody>
          </p:sp>
        </mc:Choice>
        <mc:Fallback xmlns="">
          <p:sp>
            <p:nvSpPr>
              <p:cNvPr id="23" name="文字方塊 22">
                <a:extLst>
                  <a:ext uri="{FF2B5EF4-FFF2-40B4-BE49-F238E27FC236}">
                    <a16:creationId xmlns:a16="http://schemas.microsoft.com/office/drawing/2014/main" id="{DFD73A81-FE95-4505-9A52-E657445F581C}"/>
                  </a:ext>
                </a:extLst>
              </p:cNvPr>
              <p:cNvSpPr txBox="1">
                <a:spLocks noRot="1" noChangeAspect="1" noMove="1" noResize="1" noEditPoints="1" noAdjustHandles="1" noChangeArrowheads="1" noChangeShapeType="1" noTextEdit="1"/>
              </p:cNvSpPr>
              <p:nvPr/>
            </p:nvSpPr>
            <p:spPr>
              <a:xfrm>
                <a:off x="613408" y="992302"/>
                <a:ext cx="7886699" cy="1715662"/>
              </a:xfrm>
              <a:prstGeom prst="rect">
                <a:avLst/>
              </a:prstGeom>
              <a:blipFill>
                <a:blip r:embed="rId4"/>
                <a:stretch>
                  <a:fillRect l="-696" r="-232"/>
                </a:stretch>
              </a:blipFill>
            </p:spPr>
            <p:txBody>
              <a:bodyPr/>
              <a:lstStyle/>
              <a:p>
                <a:r>
                  <a:rPr lang="zh-TW" altLang="en-US">
                    <a:noFill/>
                  </a:rPr>
                  <a:t> </a:t>
                </a:r>
              </a:p>
            </p:txBody>
          </p:sp>
        </mc:Fallback>
      </mc:AlternateContent>
      <p:sp>
        <p:nvSpPr>
          <p:cNvPr id="25" name="五邊形 33">
            <a:extLst>
              <a:ext uri="{FF2B5EF4-FFF2-40B4-BE49-F238E27FC236}">
                <a16:creationId xmlns:a16="http://schemas.microsoft.com/office/drawing/2014/main" id="{FB3DD209-364C-4860-B1CF-8EDDDF1E43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26" name="五邊形 34">
            <a:extLst>
              <a:ext uri="{FF2B5EF4-FFF2-40B4-BE49-F238E27FC236}">
                <a16:creationId xmlns:a16="http://schemas.microsoft.com/office/drawing/2014/main" id="{9549D985-D62E-4A10-9AA9-A43F9B691FDF}"/>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7" name="五邊形 35">
            <a:extLst>
              <a:ext uri="{FF2B5EF4-FFF2-40B4-BE49-F238E27FC236}">
                <a16:creationId xmlns:a16="http://schemas.microsoft.com/office/drawing/2014/main" id="{38DD51CD-10D6-4344-AC34-FF5534C28DD4}"/>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9F45E0AB-5A72-4C85-BB78-31FD575BDC1D}"/>
                  </a:ext>
                </a:extLst>
              </p:cNvPr>
              <p:cNvSpPr txBox="1"/>
              <p:nvPr/>
            </p:nvSpPr>
            <p:spPr>
              <a:xfrm>
                <a:off x="2983423" y="2571212"/>
                <a:ext cx="3177152" cy="319318"/>
              </a:xfrm>
              <a:prstGeom prst="rect">
                <a:avLst/>
              </a:prstGeom>
              <a:noFill/>
            </p:spPr>
            <p:txBody>
              <a:bodyPr wrap="square" lIns="0" tIns="0" rIns="0" bIns="0" rtlCol="0">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endParaRPr lang="zh-TW" altLang="en-US" dirty="0"/>
              </a:p>
            </p:txBody>
          </p:sp>
        </mc:Choice>
        <mc:Fallback xmlns="">
          <p:sp>
            <p:nvSpPr>
              <p:cNvPr id="28" name="文字方塊 27">
                <a:extLst>
                  <a:ext uri="{FF2B5EF4-FFF2-40B4-BE49-F238E27FC236}">
                    <a16:creationId xmlns:a16="http://schemas.microsoft.com/office/drawing/2014/main" id="{9F45E0AB-5A72-4C85-BB78-31FD575BDC1D}"/>
                  </a:ext>
                </a:extLst>
              </p:cNvPr>
              <p:cNvSpPr txBox="1">
                <a:spLocks noRot="1" noChangeAspect="1" noMove="1" noResize="1" noEditPoints="1" noAdjustHandles="1" noChangeArrowheads="1" noChangeShapeType="1" noTextEdit="1"/>
              </p:cNvSpPr>
              <p:nvPr/>
            </p:nvSpPr>
            <p:spPr>
              <a:xfrm>
                <a:off x="2983423" y="2571212"/>
                <a:ext cx="3177152" cy="319318"/>
              </a:xfrm>
              <a:prstGeom prst="rect">
                <a:avLst/>
              </a:prstGeom>
              <a:blipFill>
                <a:blip r:embed="rId5"/>
                <a:stretch>
                  <a:fillRect l="-2107" r="-1533" b="-2692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E95438A7-B27D-4E0B-B831-DED314AE78E6}"/>
                  </a:ext>
                </a:extLst>
              </p:cNvPr>
              <p:cNvSpPr txBox="1"/>
              <p:nvPr/>
            </p:nvSpPr>
            <p:spPr>
              <a:xfrm>
                <a:off x="2171980" y="3099885"/>
                <a:ext cx="4769554" cy="411651"/>
              </a:xfrm>
              <a:prstGeom prst="rect">
                <a:avLst/>
              </a:prstGeom>
              <a:noFill/>
            </p:spPr>
            <p:txBody>
              <a:bodyPr wrap="square">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𝑙𝑎𝑡</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endParaRPr lang="zh-TW" altLang="en-US" dirty="0"/>
              </a:p>
            </p:txBody>
          </p:sp>
        </mc:Choice>
        <mc:Fallback xmlns="">
          <p:sp>
            <p:nvSpPr>
              <p:cNvPr id="30" name="文字方塊 29">
                <a:extLst>
                  <a:ext uri="{FF2B5EF4-FFF2-40B4-BE49-F238E27FC236}">
                    <a16:creationId xmlns:a16="http://schemas.microsoft.com/office/drawing/2014/main" id="{E95438A7-B27D-4E0B-B831-DED314AE78E6}"/>
                  </a:ext>
                </a:extLst>
              </p:cNvPr>
              <p:cNvSpPr txBox="1">
                <a:spLocks noRot="1" noChangeAspect="1" noMove="1" noResize="1" noEditPoints="1" noAdjustHandles="1" noChangeArrowheads="1" noChangeShapeType="1" noTextEdit="1"/>
              </p:cNvSpPr>
              <p:nvPr/>
            </p:nvSpPr>
            <p:spPr>
              <a:xfrm>
                <a:off x="2171980" y="3099885"/>
                <a:ext cx="4769554" cy="411651"/>
              </a:xfrm>
              <a:prstGeom prst="rect">
                <a:avLst/>
              </a:prstGeom>
              <a:blipFill>
                <a:blip r:embed="rId6"/>
                <a:stretch>
                  <a:fillRect b="-746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8579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35D4148A-3965-166C-5E35-B21620380EB7}"/>
              </a:ext>
            </a:extLst>
          </p:cNvPr>
          <p:cNvSpPr>
            <a:spLocks noGrp="1"/>
          </p:cNvSpPr>
          <p:nvPr>
            <p:ph type="sldNum" sz="quarter" idx="12"/>
          </p:nvPr>
        </p:nvSpPr>
        <p:spPr/>
        <p:txBody>
          <a:bodyPr/>
          <a:lstStyle/>
          <a:p>
            <a:fld id="{6D77D3CB-5987-4045-A9DE-313BCFC794EF}" type="slidenum">
              <a:rPr lang="zh-TW" altLang="en-US" smtClean="0"/>
              <a:pPr/>
              <a:t>9</a:t>
            </a:fld>
            <a:endParaRPr lang="zh-TW" altLang="en-US"/>
          </a:p>
        </p:txBody>
      </p:sp>
      <p:sp>
        <p:nvSpPr>
          <p:cNvPr id="52" name="標題 3">
            <a:extLst>
              <a:ext uri="{FF2B5EF4-FFF2-40B4-BE49-F238E27FC236}">
                <a16:creationId xmlns:a16="http://schemas.microsoft.com/office/drawing/2014/main" id="{E55300F8-F8B7-AD62-D5E7-E6917F666837}"/>
              </a:ext>
            </a:extLst>
          </p:cNvPr>
          <p:cNvSpPr>
            <a:spLocks noGrp="1"/>
          </p:cNvSpPr>
          <p:nvPr>
            <p:ph type="title"/>
          </p:nvPr>
        </p:nvSpPr>
        <p:spPr/>
        <p:txBody>
          <a:bodyPr>
            <a:normAutofit/>
          </a:bodyPr>
          <a:lstStyle/>
          <a:p>
            <a:pPr algn="l"/>
            <a:r>
              <a:rPr lang="zh-TW" altLang="zh-TW" sz="2400" dirty="0">
                <a:ea typeface="+mj-lt"/>
                <a:cs typeface="+mj-lt"/>
              </a:rPr>
              <a:t>駕駛碰撞風險</a:t>
            </a:r>
            <a:r>
              <a:rPr lang="zh-TW" altLang="en-US" sz="2400" dirty="0">
                <a:ea typeface="+mj-lt"/>
                <a:cs typeface="+mj-lt"/>
              </a:rPr>
              <a:t>迴</a:t>
            </a:r>
            <a:r>
              <a:rPr lang="zh-TW" altLang="zh-TW" sz="2400" dirty="0">
                <a:ea typeface="+mj-lt"/>
                <a:cs typeface="+mj-lt"/>
              </a:rPr>
              <a:t>避</a:t>
            </a:r>
            <a:r>
              <a:rPr lang="en-US" altLang="zh-TW" sz="2400" dirty="0">
                <a:ea typeface="+mj-lt"/>
                <a:cs typeface="+mj-lt"/>
              </a:rPr>
              <a:t>:</a:t>
            </a:r>
            <a:r>
              <a:rPr lang="zh-TW" altLang="en-US" sz="2400" dirty="0">
                <a:latin typeface="+mj-ea"/>
              </a:rPr>
              <a:t>腳踏車模型</a:t>
            </a:r>
          </a:p>
        </p:txBody>
      </p:sp>
      <p:pic>
        <p:nvPicPr>
          <p:cNvPr id="3" name="圖片 2" descr="一張含有 圖表, 行, 平行, 寫生 的圖片&#10;&#10;自動產生的描述">
            <a:extLst>
              <a:ext uri="{FF2B5EF4-FFF2-40B4-BE49-F238E27FC236}">
                <a16:creationId xmlns:a16="http://schemas.microsoft.com/office/drawing/2014/main" id="{D24E2DA2-A7D5-2539-E812-F5F089783DCC}"/>
              </a:ext>
            </a:extLst>
          </p:cNvPr>
          <p:cNvPicPr>
            <a:picLocks noChangeAspect="1"/>
          </p:cNvPicPr>
          <p:nvPr/>
        </p:nvPicPr>
        <p:blipFill>
          <a:blip r:embed="rId3"/>
          <a:stretch>
            <a:fillRect/>
          </a:stretch>
        </p:blipFill>
        <p:spPr>
          <a:xfrm>
            <a:off x="138616" y="2560464"/>
            <a:ext cx="4433384" cy="3600986"/>
          </a:xfrm>
          <a:prstGeom prst="rect">
            <a:avLst/>
          </a:prstGeom>
        </p:spPr>
      </p:pic>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E186E8EE-49B3-0222-7947-68384B305EDF}"/>
                  </a:ext>
                </a:extLst>
              </p:cNvPr>
              <p:cNvSpPr txBox="1"/>
              <p:nvPr/>
            </p:nvSpPr>
            <p:spPr>
              <a:xfrm>
                <a:off x="4777739" y="1348636"/>
                <a:ext cx="4923853" cy="47374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dirty="0">
                    <a:latin typeface="+mj-ea"/>
                    <a:ea typeface="+mj-ea"/>
                    <a:cs typeface="Segoe UI"/>
                  </a:rPr>
                  <a:t>​​</a:t>
                </a:r>
              </a:p>
              <a:p>
                <a:pPr marL="228600" indent="-228600">
                  <a:buFont typeface="Arial,Sans-Serif"/>
                  <a:buChar char="•"/>
                </a:pPr>
                <a:r>
                  <a:rPr lang="zh-TW" dirty="0">
                    <a:latin typeface="+mj-ea"/>
                    <a:ea typeface="+mj-ea"/>
                    <a:cs typeface="Arial"/>
                  </a:rPr>
                  <a:t>車輛狀態</a:t>
                </a:r>
                <a:r>
                  <a:rPr lang="zh-TW" altLang="en-US" dirty="0">
                    <a:latin typeface="+mj-ea"/>
                    <a:ea typeface="+mj-ea"/>
                    <a:cs typeface="Arial"/>
                  </a:rPr>
                  <a:t> </a:t>
                </a:r>
                <a:r>
                  <a:rPr lang="zh-TW" i="1" dirty="0">
                    <a:solidFill>
                      <a:srgbClr val="000000"/>
                    </a:solidFill>
                    <a:latin typeface="+mj-lt"/>
                    <a:ea typeface="+mj-ea"/>
                    <a:cs typeface="Arial"/>
                  </a:rPr>
                  <a:t>s</a:t>
                </a:r>
                <a:r>
                  <a:rPr lang="zh-TW" i="1" baseline="-25000" dirty="0">
                    <a:solidFill>
                      <a:srgbClr val="000000"/>
                    </a:solidFill>
                    <a:latin typeface="+mj-lt"/>
                    <a:ea typeface="+mj-ea"/>
                    <a:cs typeface="Arial"/>
                  </a:rPr>
                  <a:t>t</a:t>
                </a:r>
                <a:r>
                  <a:rPr lang="zh-TW" i="1" baseline="-25000" dirty="0">
                    <a:latin typeface="+mj-lt"/>
                    <a:ea typeface="+mj-ea"/>
                    <a:cs typeface="Arial"/>
                  </a:rPr>
                  <a:t> </a:t>
                </a:r>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r>
                            <a:rPr lang="zh-TW" altLang="en-US" b="0" i="1" smtClean="0">
                              <a:latin typeface="Cambria Math" panose="02040503050406030204" pitchFamily="18" charset="0"/>
                            </a:rPr>
                            <m:t>𝜃</m:t>
                          </m:r>
                          <m:r>
                            <a:rPr lang="en-US" altLang="zh-TW" b="0" i="1" smtClean="0">
                              <a:latin typeface="Cambria Math" panose="02040503050406030204" pitchFamily="18" charset="0"/>
                            </a:rPr>
                            <m:t> ]</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endParaRPr lang="en-US" altLang="zh-TW" dirty="0">
                  <a:latin typeface="+mj-ea"/>
                  <a:ea typeface="+mj-ea"/>
                  <a:cs typeface="Arial"/>
                </a:endParaRPr>
              </a:p>
              <a:p>
                <a:pPr marL="228600" indent="-228600">
                  <a:buFont typeface="Arial,Sans-Serif"/>
                  <a:buChar char="•"/>
                </a:pPr>
                <a:r>
                  <a:rPr lang="zh-TW" altLang="en-US" dirty="0">
                    <a:latin typeface="+mj-ea"/>
                    <a:ea typeface="+mj-ea"/>
                    <a:cs typeface="Arial"/>
                  </a:rPr>
                  <a:t>車輛控制命令</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 </m:t>
                    </m:r>
                  </m:oMath>
                </a14:m>
                <a:r>
                  <a:rPr lang="zh-TW" altLang="zh-TW" i="1" baseline="-25000" dirty="0">
                    <a:solidFill>
                      <a:srgbClr val="000000"/>
                    </a:solidFill>
                    <a:latin typeface="+mj-lt"/>
                    <a:ea typeface="+mj-ea"/>
                    <a:cs typeface="Arial"/>
                  </a:rPr>
                  <a:t> </a:t>
                </a:r>
                <a:r>
                  <a:rPr lang="en-US" altLang="zh-TW" dirty="0">
                    <a:latin typeface="+mj-lt"/>
                    <a:ea typeface="+mj-ea"/>
                    <a:cs typeface="Arial"/>
                  </a:rPr>
                  <a:t>:</a:t>
                </a:r>
              </a:p>
              <a:p>
                <a:pPr lvl="1"/>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𝑎</m:t>
                          </m:r>
                          <m:r>
                            <a:rPr lang="en-US" altLang="zh-TW" b="0" i="1" smtClean="0">
                              <a:latin typeface="Cambria Math" panose="02040503050406030204" pitchFamily="18" charset="0"/>
                            </a:rPr>
                            <m:t>  </m:t>
                          </m:r>
                          <m:r>
                            <a:rPr lang="zh-TW" altLang="en-US" b="0" i="1" smtClean="0">
                              <a:latin typeface="Cambria Math" panose="02040503050406030204" pitchFamily="18" charset="0"/>
                            </a:rPr>
                            <m:t>𝛿</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pPr marL="228600" indent="-228600">
                  <a:buFont typeface="Arial,Sans-Serif"/>
                  <a:buChar char="•"/>
                </a:pPr>
                <a:endParaRPr lang="en-US" altLang="zh-TW" dirty="0">
                  <a:latin typeface="+mj-ea"/>
                  <a:ea typeface="+mj-ea"/>
                  <a:cs typeface="Arial"/>
                </a:endParaRPr>
              </a:p>
              <a:p>
                <a:pPr marL="228600" indent="-228600">
                  <a:buFont typeface="Arial,Sans-Serif"/>
                  <a:buChar char="•"/>
                </a:pPr>
                <a:r>
                  <a:rPr lang="zh-TW" altLang="en-US" dirty="0">
                    <a:latin typeface="+mj-ea"/>
                    <a:ea typeface="+mj-ea"/>
                  </a:rPr>
                  <a:t>車輛狀態微分</a:t>
                </a:r>
                <a14:m>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i="1">
                        <a:latin typeface="Cambria Math" panose="02040503050406030204" pitchFamily="18" charset="0"/>
                      </a:rPr>
                      <m:t> </m:t>
                    </m:r>
                  </m:oMath>
                </a14:m>
                <a:r>
                  <a:rPr lang="en-US" altLang="zh-TW" dirty="0">
                    <a:latin typeface="+mj-ea"/>
                    <a:ea typeface="+mj-ea"/>
                  </a:rPr>
                  <a:t>:</a:t>
                </a:r>
              </a:p>
              <a:p>
                <a:pPr/>
                <a14:m>
                  <m:oMathPara xmlns:m="http://schemas.openxmlformats.org/officeDocument/2006/math">
                    <m:oMathParaPr>
                      <m:jc m:val="centerGroup"/>
                    </m:oMathParaPr>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𝑦</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𝑣</m:t>
                                  </m:r>
                                </m:e>
                              </m:acc>
                            </m:e>
                            <m:e>
                              <m:acc>
                                <m:accPr>
                                  <m:chr m:val="̇"/>
                                  <m:ctrlPr>
                                    <a:rPr lang="en-US" altLang="zh-TW" i="1" smtClean="0">
                                      <a:latin typeface="Cambria Math" panose="02040503050406030204" pitchFamily="18" charset="0"/>
                                    </a:rPr>
                                  </m:ctrlPr>
                                </m:accPr>
                                <m:e>
                                  <m:r>
                                    <a:rPr lang="zh-TW" altLang="en-US" i="1">
                                      <a:latin typeface="Cambria Math" panose="02040503050406030204" pitchFamily="18" charset="0"/>
                                    </a:rPr>
                                    <m:t>𝜃</m:t>
                                  </m:r>
                                </m:e>
                              </m:acc>
                            </m:e>
                          </m:eqArr>
                        </m:e>
                      </m:d>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en-US" altLang="zh-TW" b="0" i="1" smtClean="0">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en-US" altLang="zh-TW" i="1">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𝑎</m:t>
                              </m:r>
                            </m:e>
                            <m:e>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tan</m:t>
                                      </m:r>
                                    </m:fName>
                                    <m:e>
                                      <m:r>
                                        <a:rPr lang="zh-TW" altLang="en-US" b="0" i="1" smtClean="0">
                                          <a:latin typeface="Cambria Math" panose="02040503050406030204" pitchFamily="18" charset="0"/>
                                        </a:rPr>
                                        <m:t>𝛿</m:t>
                                      </m:r>
                                    </m:e>
                                  </m:func>
                                </m:num>
                                <m:den>
                                  <m:r>
                                    <a:rPr lang="en-US" altLang="zh-TW" b="0" i="1" smtClean="0">
                                      <a:latin typeface="Cambria Math" panose="02040503050406030204" pitchFamily="18" charset="0"/>
                                    </a:rPr>
                                    <m:t>𝐿</m:t>
                                  </m:r>
                                </m:den>
                              </m:f>
                            </m:e>
                          </m:eqArr>
                        </m:e>
                      </m:d>
                    </m:oMath>
                  </m:oMathPara>
                </a14:m>
                <a:endParaRPr lang="en-US" altLang="zh-TW" dirty="0">
                  <a:latin typeface="+mj-ea"/>
                  <a:ea typeface="+mj-ea"/>
                </a:endParaRPr>
              </a:p>
              <a:p>
                <a:pPr marL="228600" indent="-228600">
                  <a:buFont typeface="Arial,Sans-Serif"/>
                  <a:buChar char="•"/>
                </a:pPr>
                <a:r>
                  <a:rPr lang="zh-TW" altLang="en-US" dirty="0">
                    <a:latin typeface="+mj-ea"/>
                    <a:ea typeface="+mj-ea"/>
                  </a:rPr>
                  <a:t>車輛下時間段狀態</a:t>
                </a:r>
                <a14:m>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 </m:t>
                    </m:r>
                  </m:oMath>
                </a14:m>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r>
                        <a:rPr lang="en-US" altLang="zh-TW" b="0" i="1" smtClean="0">
                          <a:latin typeface="Cambria Math" panose="02040503050406030204" pitchFamily="18" charset="0"/>
                        </a:rPr>
                        <m:t>+</m:t>
                      </m:r>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r>
                        <a:rPr lang="en-US" altLang="zh-TW" b="0" i="1" smtClean="0">
                          <a:latin typeface="Cambria Math" panose="02040503050406030204" pitchFamily="18" charset="0"/>
                        </a:rPr>
                        <m:t>𝑑𝑡</m:t>
                      </m:r>
                    </m:oMath>
                  </m:oMathPara>
                </a14:m>
                <a:endParaRPr lang="en-US" altLang="zh-TW" dirty="0">
                  <a:latin typeface="+mj-lt"/>
                  <a:ea typeface="+mj-ea"/>
                  <a:cs typeface="Arial"/>
                </a:endParaRPr>
              </a:p>
              <a:p>
                <a:pPr marL="228600" indent="-228600">
                  <a:buFont typeface="Arial,Sans-Serif"/>
                  <a:buChar char="•"/>
                </a:pPr>
                <a:endParaRPr lang="en-US" altLang="zh-TW" dirty="0">
                  <a:latin typeface="+mj-lt"/>
                  <a:ea typeface="+mj-ea"/>
                  <a:cs typeface="Arial"/>
                </a:endParaRPr>
              </a:p>
              <a:p>
                <a:pPr marL="228600" indent="-228600">
                  <a:buFont typeface="Arial,Sans-Serif"/>
                  <a:buChar char="•"/>
                </a:pPr>
                <a:endParaRPr lang="en-US" altLang="zh-TW" dirty="0">
                  <a:latin typeface="+mj-ea"/>
                  <a:ea typeface="+mj-ea"/>
                  <a:cs typeface="Arial"/>
                </a:endParaRPr>
              </a:p>
            </p:txBody>
          </p:sp>
        </mc:Choice>
        <mc:Fallback xmlns="">
          <p:sp>
            <p:nvSpPr>
              <p:cNvPr id="5" name="文字方塊 4">
                <a:extLst>
                  <a:ext uri="{FF2B5EF4-FFF2-40B4-BE49-F238E27FC236}">
                    <a16:creationId xmlns:a16="http://schemas.microsoft.com/office/drawing/2014/main" id="{E186E8EE-49B3-0222-7947-68384B305EDF}"/>
                  </a:ext>
                </a:extLst>
              </p:cNvPr>
              <p:cNvSpPr txBox="1">
                <a:spLocks noRot="1" noChangeAspect="1" noMove="1" noResize="1" noEditPoints="1" noAdjustHandles="1" noChangeArrowheads="1" noChangeShapeType="1" noTextEdit="1"/>
              </p:cNvSpPr>
              <p:nvPr/>
            </p:nvSpPr>
            <p:spPr>
              <a:xfrm>
                <a:off x="4777739" y="1348636"/>
                <a:ext cx="4923853" cy="4737451"/>
              </a:xfrm>
              <a:prstGeom prst="rect">
                <a:avLst/>
              </a:prstGeom>
              <a:blipFill>
                <a:blip r:embed="rId4"/>
                <a:stretch>
                  <a:fillRect l="-1115" t="-901"/>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4D90CAA1-231D-4F1A-88D9-C43A42A70BD5}"/>
              </a:ext>
            </a:extLst>
          </p:cNvPr>
          <p:cNvSpPr txBox="1"/>
          <p:nvPr/>
        </p:nvSpPr>
        <p:spPr>
          <a:xfrm>
            <a:off x="410347" y="1273274"/>
            <a:ext cx="2856089" cy="923330"/>
          </a:xfrm>
          <a:prstGeom prst="rect">
            <a:avLst/>
          </a:prstGeom>
          <a:noFill/>
        </p:spPr>
        <p:txBody>
          <a:bodyPr wrap="square" rtlCol="0">
            <a:spAutoFit/>
          </a:bodyPr>
          <a:lstStyle/>
          <a:p>
            <a:r>
              <a:rPr lang="zh-TW" altLang="en-US" b="1" dirty="0"/>
              <a:t>常用的車輛運動學模型，</a:t>
            </a:r>
            <a:endParaRPr lang="en-US" altLang="zh-TW" b="1" dirty="0"/>
          </a:p>
          <a:p>
            <a:r>
              <a:rPr lang="zh-TW" altLang="en-US" b="1" dirty="0"/>
              <a:t>假設輪胎偏滑角為</a:t>
            </a:r>
            <a:r>
              <a:rPr lang="en-US" altLang="zh-TW" b="1" dirty="0"/>
              <a:t>0</a:t>
            </a:r>
            <a:r>
              <a:rPr lang="zh-TW" altLang="en-US" b="1" dirty="0"/>
              <a:t>，將前輪及後輪分別合併為一輪</a:t>
            </a:r>
          </a:p>
        </p:txBody>
      </p:sp>
    </p:spTree>
    <p:extLst>
      <p:ext uri="{BB962C8B-B14F-4D97-AF65-F5344CB8AC3E}">
        <p14:creationId xmlns:p14="http://schemas.microsoft.com/office/powerpoint/2010/main" val="743274706"/>
      </p:ext>
    </p:extLst>
  </p:cSld>
  <p:clrMapOvr>
    <a:masterClrMapping/>
  </p:clrMapOvr>
</p:sld>
</file>

<file path=ppt/theme/theme1.xml><?xml version="1.0" encoding="utf-8"?>
<a:theme xmlns:a="http://schemas.openxmlformats.org/drawingml/2006/main" name="SOLabTemplat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Arial"/>
        <a:ea typeface="微軟正黑體"/>
        <a:cs typeface=""/>
      </a:majorFont>
      <a:minorFont>
        <a:latin typeface="Arial"/>
        <a:ea typeface="微軟正黑體"/>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LabTemplate" id="{AC865A2A-EA55-4DBD-87E3-C37AFBF4B3C3}" vid="{916B75B3-3223-464B-87FD-BCB1C8434B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95D1E00-3A33-4C44-A3DE-C81C9B15B4F8}">
  <we:reference id="wa104381909" version="3.5.1.0" store="en-US" storeType="omex"/>
  <we:alternateReferences>
    <we:reference id="wa104381909" version="3.5.1.0" store="en-US" storeType="omex"/>
  </we:alternateReferences>
  <we:properties>
    <we:property name="EQUATION_HISTORY" value="&quot;[{\&quot;mathml\&quot;:\&quot;&lt;math style=\\\&quot;font-family:stix;font-size:16px;\\\&quot; xmlns=\\\&quot;http://www.w3.org/1998/Math/MathML\\\&quot;&gt;&lt;mstyle mathsize=\\\&quot;16px\\\&quot;&gt;&lt;msub&gt;&lt;mi&gt;s&lt;/mi&gt;&lt;mi&gt;t&lt;/mi&gt;&lt;/msub&gt;&lt;mo&gt;=&lt;/mo&gt;&lt;mfenced open=\\\&quot;[\\\&quot; close=\\\&quot;]\\\&quot;&gt;&lt;mrow&gt;&lt;mi&gt;x&lt;/mi&gt;&lt;mo&gt;&amp;#xA0;&lt;/mo&gt;&lt;mi&gt;y&lt;/mi&gt;&lt;mo&gt;&amp;#xA0;&lt;/mo&gt;&lt;mi&gt;v&lt;/mi&gt;&lt;mo&gt;&amp;#xA0;&lt;/mo&gt;&lt;mi&gt;&amp;#x3B8;&lt;/mi&gt;&lt;/mrow&gt;&lt;/mfenced&gt;&lt;/mstyle&gt;&lt;/math&gt;\&quot;,\&quot;base64Image\&quot;:\&quot;iVBORw0KGgoAAAANSUhEUgAAAhAAAACRCAYAAACSc4HdAAAACXBIWXMAAA7EAAAOxAGVKw4bAAAABGJhU0UAAABmZPVW8wAAFJNJREFUeNrtnQGEVlkbxx9jjGTEGiNZiSQZWZGVJFlWVtZKJFlJIllJEkmSJLKSrBVJsjIiI8nIkoyVkVhJkkSSlSSSkYwx7Hefb87dufvuveec+773vu+99/x+HN+30zv3vPPcc/73uec853lEAOrN311oAADoHwATiAkEAOgf+gdMICYQAKB/6B8AEwgAAP0DYAIBAKB/AEwgAAD0D4AJxAQCAPQP/QMmEBMIANA/9A+g8wkEAABoKACDHwAADQVg8AMAoKEADH4AADQUgMEPAICGAjD4AQAADQVg8AMAoKEADH4AADQUgMEPAICGAjD4AQDQUAAGPwAAoKHA4GfwAwCgoQAMfgAANBSAwQ8AgIYCMPgBANBQAAY/AAAaioYCg5/BDwCAhgIw+AEA0FAABj8AABoKwOAHAEBDARj8AABoKBoKDH4AAEBDARj8AABoKACDHwAADQVg8AMAoKEADH4AADQUgMEPAABoKACDHwB6Sl/UNkftbNRuRu111D5Hbca0qahNRO1C1L5GQwEY/AAQNsuidj5qHzx0KNkeRG01GgrA4AeAsBiK2i9Rm23RmpdROxi1peZzi8x/T6Xokq5M/IiGAjD4ASAMtkXtXYrOnJS5rYw01qc4G3HbjoYCMPgBoLn0R+1Sir7o9sW3Hr9/OkOfPkVtJRoKwOAHgOYxHLX7Gc7DmhzXmMnQqHtoKACDHwCahcYzvErRFT1lsT7ntW5bdKqXpzPQUMCBYPADQIHo1sKbDF3Z1sb1Dll06goaCsDgB4D6s0LSgyW1nWnzmlssOqWxEH1oKACDHwDqy5Ko/ZWhJw87uO5Sh1ZtQkMBGPwAUE++iNpTyyrB8g6u3e/QqkNoKACDHwDqh24h3LNoycGS9eo3NBSAwQ8A9eO8RUf+7IJejaOhAAx+AKgX2x068lUX9OotGgrA4AeA+qDBjR8tGnKxoH76HFr1CQ0FYPADQH144HioDxfUz4BDq6bRUAAGPwDUg6MO/ThRYF+LKqpXaCjgQDD4ASAHy81bvy0mYbDA/jawAgGAAwEA9WfCoR1HCu7vexwIABwIAKg3O8R9ImJBl/ucQkMBGPwAUF00mPG1QzeOltDvIUef79FQAAY/AFSXI+I+TjlYQr+/Ofp92CN7oKGAA8HgBwAHg+ZN36YZP5fU921Hv7dD1VCtXrY3atdkLuWn7uVoQMhs1D6bn12VuT2gLyzXOWW+8GLGOTTYgdCEMlp572TUxmSu8p/Ok5mo3Y3asg6vr9e+HrUP5ppalljT9A7V5J6uitpW86aomjJp9ORugX3sMLo0Y944b0VtTY3ngWrmtqidi9pjY6/tBV2734zV18Zer6J21qHlVeW4Qy9mC5h/Wbx19H0tNA1dYYRq1uNLJG/QhBmQPxix22wGZC8jUQEHokz6jcBfNw8s23d+Je0toepD5I7lulplcEGFbKJ70VuidsCI5yPzgLLZZkcB/R6wXH9XDcb8CjOWzkTtpuWNeqyg/sYyrq8OxdIaacWAcaZt42usxL5dWnUhJA3dnzHZ9W1KA1BWmzetWDzXmxUGlxf2mGciNMiB2Bi1K2aF4e8c7XjOftZ6iGMvSwYnHSkV6Tc57VGUPqgmTTlecEYqNsY3GAfrodjzFpSRGnmVo4+n5uFYB37ysNmmEnXA1XevnNeua+iJjI50GXCh43cHzVtY1pe9zjMRGuBA6PLxS0k/6+0j/q9z9KXO+UfP645W4C1Qnam75u1Z20TOB+OGDvof8bj+lYqNcV2lGU/Ya9xjFStuKwro29XHgZpoxXPH3/GixL73ethxSwgamjWgnkm+5dGrGdc5xzMRGuBA7Ja5FbpbRmDXyfyKnDrRpz2++zrPN8QPOR6+oxW9j2qbHeI+Xve30Y52GfS4/vsajPs+zzfqTuMgVnr0MVkDe33j8XccLbH/ax79L2m6hvZlvFVp29PGm8gzKWePs+p8K+0t39ax3QzUgdCAxX7HZ244vvtJx+8Pez5wk+2nis8Ntdsjx9+gjtnCDvr4w+P6dcFVy6GIF7IHjj4+18BON8Udm1dm8P6TCtuwaxpqS8XZToT35pTrfIcDgQPRAAfChzWO737X4cxPtHx2mfm5rlxcSbneI6lWEGUWGpg35bDNng6ur296L2r+QEyOg78sf8udAvoYcdyPqge+D4k70P9uif37FNG6F4IDcbWETlo9swXSfHAgcCBiXjiEuS/j986Je1tCtzc0sluDFo9JOclxysKV7KfTB6MeQcxK7FO3QO4zXXCGdAsgK+7iTcXtc8BDJ/aU2P82j/4vhuBAPLZ00leAUIRyhBMHAgci5lfH90/LTfCd9D75TNm4jtzNSjF5LXRVtTWGZLRmtnJVeSzqqOX6jJWIsYrbx7VlNSvl5rS4JOXHqtRCQ21H0dqNjE4eE3ooYYADgQPh+3ays+Xzw4kH69OarSrkxRVouregfn5oue7+mtmpT+ynWLYW2Nc+6W7wYacslt5vH7z0+A5fhuBAlJX+Mz6CFsoRThwIHIgY1/5o64mDcZk/47+y4fNkmZS7jZF8ACevu6qGtrprsdPpgp0Vn1WyqrBXqq+Rr3pso0qsQLzv4G0ojpA9gwOBAxGYA6HYzqc/Snxudwlv31XHtvzc6WmMtIfiy5raybYVVuQWQ6sD8aLidhmrgUZe7bGNuqahE46O2vV0L0g4RzgBB6IV2xlx3Z/V46B6cuBDwW/edWC/lJ/aOpnr4HxN7bTTYqN3BfaztuXaJypsE3V2fBNu9bJt7bGduqahZ8UdjPJVG9eNi/98JQDhORC7HH+DrljFWxcaxPZlQPd32GGbIrY9dySut7amdnKlSi7qdNvhlhWgKhc+XOehD+Mlf4en4s450uuTh13TUJ8boktaTQ7sAhyIolkt7jPqdUsbXCS2bYxP0v4JsJg4tf6TGtvIVaypqDTJk1LdlN+tHPTQhx9L7H+JR/9VWE3sqoY+9+hwTABwIPLgU2zrUaD3+LCUVwCpX+aXuQ/X3E62ZE9FFGpqLaxV9WBTV6bXGSm3EJhPAOeeCtipqxrqk5TDJw0vAA7EPLc8/pY1gd5jV0XIToKvdyceJotqbqdxi40uF3D9ZKBmHU7MuY5PjvfwflRpzHVVQ9Vj8y3Fu0sAcCB8OOH4Oy4Hfp9tD4NO8sfcN9e41AAbjUp5p6E0FiXONaGxbisqbosBD20ocztwkbjTZ9+siK26rqH7xc+BUANu5hkHOBBOXGWTfwj8Pl926Ew7b3LJWiQjDbCRLfHWsw6vnUyXXYeTKhs8tKHMoP09Hv1Xpe5TTzT0ifg5Ebovt5rnHOBAON+YbG8s+wK/z1sd93lbG9eMgyfvNcRGtqOcnZQJ0GDAOEbnrdRjq2eH9Lb65T1H/3+FrqFrxf+cq5YcHuZZBzgQVmy1Zn4L/D73OxysvFsQybiKTQ2x0feOudBuwGBy9acu29KuNOhlOo1LPXSpSum/e6ahZ8XfiZjgWQc4EN5C3dqecKutiezy2ieOF2hS/R1XsGk7QbhraqrhvzlsUeYR1JMeqx9VWsXpmYYOiP9WhrbjaCDgQGTiWnZdFPi9dgWa+uafGUn8zvcNso8rcLCdv/WRzOfbWF4jW7hONZWZCv61o+9zaOg8mgZ2SvyDKomHAByIdFzByaEHUrqyLfo+IG+bz//ZQBvZqnLmTfudTMRUtwRmrhLeZaWPdm0j6dHNqmWS7bmGbhH/VYhQk+EADoSNpR6O+PnA77WrbLVP7plkdH4TT4i9Kuite7nMJ9j6vYZ2+CDu9PC9cFwuoKHpnMrhRIReNItqnDgQrUx6/C2T+Iv/rB60mwE3XpJ/0FD73LHY52KO68T5MbTK8uIa2sFVRGuohD5dKemnpZp1bCqjoRPi91B5jgOBA4ED8Q/JvX3bSYO4MmfIHJX2q04mjzmub6h9bOmbfctGH5f6b5tNO3ShjHl0zdHnqYraqjIausRj6ShuG3EgcCBwIOTrhNOgWxiuypzfSdi4CvplBZpqgGEc3Ha7wfa5YrHNDU/7xuPxQo3tMNtlXVjp6FPzZ1S1yGSlNHS354PlnIQLDgQOhLJQ5qrXxt9V35B1n39GqDGThSsOIiuQ8mRiFWekwfY5Y7GNy3EaTjhZD2u+2tVtXbgq9S3rUJit1Pu8bv63Ex54fKn7OBA4EIE7EMm3xWSti98tf8/vArY4iCMpn9d95ziT4qWG22Z3B2Mnzp6oW0FLam6H6S7qwoj0LmlVpTR0nxSTr2G9x5f6hAOBAxGwA5FMzfw0agsS/2bLdzBt3sJD5rjFPmlVIkcTmrOk4bbZLu3FiFxIrNB80wA7fOyiLtx2POeqnj+jMA2NM+HdKOBLPRR3TggcCByIEB0IjWp/nxCYlS3//o3jb9oQuANhs8/Lls8mc0eEkMjOlofgo+PFUdvBhtjhT8ccKsoJ3yS9q/hZOQ29KcUV+jgg7iMtACE6EHfFvjeqe8+2OIjDgd9zV12MuOZDn1nd0Z+9kvZrQdSJzTk1N+lwXG2QHW46dGFBAX3o+Hpm6eNOaBr6KPFLSzv8Uq4zsW959kGADsShxHcbtXzOlpBmzLOvFTIXPLiggffdFmcVJ4g6LOFl8VyZYz7oSk4cG3JfmnVE+Gcpv5S3bStNt4vqUkCyMA1NBp50Wj64T3q7tA04EFVzIFYn5pievrAd67JF0/uUIta37bi659YG3vdfxb5srNtEcWbPkAJPF4pfRc71Cfvo6sxQw+ywzWGHLR1ef5VkB2pOS73yjBSioQMlLL/UpZwp4ECUja4CPEsIjOsNyJUe3vX7Fz1WOeqMLVhQE/rE1RhnzEpMKPSLu+CYnrL7mHhTXt5AO3zhsMPuDl+OH1uu/WOIGrpB/hvk2Mk2hqsy3EqefRCQA5EsL7zf80Fg2+e3BbvFGRc1lqmpFTyXW2zzRqqf/a9Xc0JjbuJkf7oC8XWD7WDbBuyknLdt9etYqBq6NeUXT3fwpWyR0nd57kEDHAh9y9HMkKscn0vuleY54XRf8tfFWCvz+9rfNPzef3bc+5fSzPgPF7YA3PjfdBVsc8PtsFeKL+poy7NxImQNTTs10cm56fOWL7SG5x7U3IH4qUWodXsiLW4oGcj3KueKwDnH39aa8E2X6t+afzsTwL0fd9hnc6BzYtpjXoQQVKqreG8sNshbJGyzxTk7FLqGZqXibCcnhAbkZNXEOCUA9XYgNoi9UNwRI9DXEz/X5eLVOftx5QvRtMNxWmYNGntnfj4RyL23LSWPBjwnXGXhdwdkC9sqxJGczkPaiteUmXvBa6jt3GzegMesNwNOXkATHIirkj+hVjtR333iX5wuucoxFMi93ynZR+iGAp4TU0LwepKs1PC6OuGzxaUri2nxSE/EvX0ZjIa+cFzkrLizdw1ZbtZFAWiGAzGa86HeSVT2+Rz9NDWiPovvMuywM/A5MWXR8BDRWKWshE+25Fm6fZ9WHl23iDS/SlPyZhSiodMtBvoo/91L0+VZjZVInqDQ0xaazUxzqX/K8PK285yDBjkQhz0f6DMFPMy+zJhXaYnZvgrs3qcd1bvFlEh1IEJ/gdOkTlnJx24kVhIGjGOq22OtWxazxuFY2jDbdKyhg/LvYJC+FgHbI/YjMVkR0LrHtJD5DA1zIBaIu+KsxidsLKi/neKubLskwHs/2GIH3e5ZzJT4jwNxBZP8H32uHRN3jEjas+xUAx2HwjT0W7Pa8LPjc/qGo0uqD81b0bRp+v81scZ183bGKQtosgOh9JuxPmneVKaNMOkR5YNSfN2FdebteirRl6a0/iHge9+abIuVzjmSSY7OY47UFwDNh6Fbkc8S83faOKE6hzVvi8Y+jKChkJfl5sGwHlMw+KGy/CL/zj4Jc2isgwbT7sAUgIZ2F13mikuR40Aw+KGaaPxDHBvy2vw3AKChPeWSzCfRAgY/VJPkSRgcfQA0tOccTRjtOuZg8EMlSaYTPok5ANDQXnOoxWj7MAmDHyqHHreLty4mMAcAGtprTqUYbRlmYfBDpdBjm3HCO02axZFNADS0Z2hhozFJP/cLDH6oFvFc1YQ+mzAHABraK1SAXmUY7BLmYfBDpTiSuKcHMQcAGtoLNMnVDYfBtmImBj9UhmTNi6uYAwAN7SYaz6DpXN9K/iqKycZZcwY/dJcVMl+RVFN292MSADS0m9zq0HGI8+wDgx+6hwZJvpb5uKRhTAKAhlaBdRnG2oVpGPxQOHqC4kTUbkftpszlbxiyfF6dhbgEs5644FQUABpaGY5mGGsppmHwQ6EMJZyBZFPHIC2LpM7B5zK/8kdxPgA0tFL8LhzfZPBDNzhvuT9aCVGTuA2Y9pPMxzxMCWmqAdDQiqGBWDMphrqMaRj8UDjvpL2Yow2YDgANrRrfZhhqG6Zh8EPhTOd0HtThWIvZANDQKnImxUia3W4RpmHwQ+E8zeE8PBHikADQ0AozmWKkR5iFwQ+lcMTTedAS3YOYCwANrSoLzWpDq5F+xjQMfiiFvqjdsdyjv4TtQwA0tAZsyzDSFkzD4IdS0RMWmk3ys2l/mJ8NYBoANLQO/JpiID2RQYpcBj8AABqKhmaSFtB1D7M0dvAX0QAA0L/AWZxhoBOYhgnEBAIA9A/9y2JHhoHIdscEYgIBAPqH/mVyTdJT6QITiAkEAOgf+pfJmxTjjGEWJhATCADQP/Qvi5UZxtmPaZhATCAAQP/Qvyz2ZRhnBNMwgZhAAID+oX9Z3JD0oj3ABGICAQD6h/5lMpVimGuYBQAAALL4OsOz2olpAAAAIIvDGQ7EEkwDAAAAWaRVAnye8VktqjWKyQAAAMJGSwnPpDgQF1M+uyxqH2SuQiAAAAAEzEZJ377Y2vK5wag9jtoEJgMAAIBjKc7DrHEYkoxH7ZPMrUIAAABA4NxKcSDet3zmsvn5LswFAAAASlr+By2gNWxanGDqCqYCAAAAZaH4ZdqajNoA5gIAAABfB+Jh1L7AVAAAAJBk0uI8aCnvQUwEAAAArWicgwZJaizEdNTeRu26zB3vBAAAgDb4H2kIhekV6rKKAAABGXRFWHRNYXRoTUwAPG1hdGggeG1sbnM9Imh0dHA6Ly93d3cudzMub3JnLzE5OTgvTWF0aC9NYXRoTUwiPjxtc3R5bGUgbWF0aHNpemU9IjE2cHgiPjxtc3ViPjxtaT5zPC9taT48bWk+dDwvbWk+PC9tc3ViPjxtbz49PC9tbz48bWZlbmNlZCBjbG9zZT0iXSIgb3Blbj0iWyI+PG1yb3c+PG1pPng8L21pPjxtbz4mI3hBMDs8L21vPjxtaT55PC9taT48bW8+JiN4QTA7PC9tbz48bWk+djwvbWk+PG1vPiYjeEEwOzwvbW8+PG1pPiYjeDNCODs8L21pPjwvbXJvdz48L21mZW5jZWQ+PC9tc3R5bGU+PC9tYXRoPk0pvtsAAAAASUVORK5CYII=\&quot;,\&quot;slideId\&quot;:316,\&quot;accessibleText\&quot;:\&quot;s 下標 t 等於 左中括號 x 空格 y 空格 v 空格 theta （ 小寫 ） 右中括號\&quot;,\&quot;imageHeight\&quot;:15.675675675675675},{\&quot;mathml\&quot;:\&quot;&lt;math style=\\\&quot;font-family:stix;font-size:16px;\\\&quot; xmlns=\\\&quot;http://www.w3.org/1998/Math/MathML\\\&quot;&gt;&lt;mstyle mathsize=\\\&quot;16px\\\&quot;&gt;&lt;msub&gt;&lt;mi&gt;s&lt;/mi&gt;&lt;mi&gt;t&lt;/mi&gt;&lt;/msub&gt;&lt;/mstyle&gt;&lt;/math&gt;\&quot;,\&quot;base64Image\&quot;:\&quot;iVBORw0KGgoAAAANSUhEUgAAAE4AAABXCAYAAACqc3NOAAAACXBIWXMAAA7EAAAOxAGVKw4bAAAABGJhU0UAAAAs8vz+fQAABDJJREFUeNrtnX9EnVEYx49MciWSJJMxk5lkzEwyGclcM4m59sfMjCvTH8nITJKJZKY/ZiTpj8wlk/6YxExmMjFJZhIzk8lEMsmV0c7jPe9673vPec55f+yfp+fL19JuD++n857znHOecxIiHTVKP5Self4s/Vu6KP1H+lB9b0Y6J12LxBmRPpZuEMR1QbqgAB07Gj67LD0sfVu6Q7pLekz9f5E6tF7pIw2YbelB6RbpCvXZM9JtqkXtWMCuU4Y2ZHjoBemM5WerVSs1gStQhZY1PPBX6aoIcWYMcZ5ThAav3jfDAz+IGKtSwQ7HyVEEdwt5xepixOvSxLlJEdwMAi6uNkJxqiiCW0fAVcSM+TgQg2wqcoiAa48Z82IgxipVcFj+NZ4g7j71VARrcbsqR4ujeRVjlCq4ZUurexYz7gTlVEQE5pPYPLQ1RtwO9Zq2UgV3zWESv5XglSWtTQd4bxhTufocl4+GGVX5HPOnI7x7jKtUvcJ90bKLceFzTJNhGb2FcZ3oinBfLv8hXc/I3PO6oJcZV+lAsREB3lNGdqJm1Y+5Dhbc3wWUjdDq1hhXqUYiwMsxrmirJ743GVWpoBRizxHedcZVqvuO4Ejtn8KyUUH9m0SfHMB9pAQun1K+1eYA7oASuCn1UHMpxFp1yOnIyN802U4hlm3djtQe6lrgwZoSxmqxgNuhBK4YeLB8wlgVFnDzlCbswQdbTCEmBm6QCrh2TefdlOIvIuxmKuC6RXobzKAbCLR3lPq3PkOu1Rgz3gsE3GVK4Ey1b3FyujpkzjpCbY45n2JH/pb6SBrUlqUzHxP24kFoaUuGn39FdVWjGMrq90Pf89fR+kIjIoyeUBs8ofrEMDDYvL5DFVp14EH7Qy3rrPAqyj8I9xVeMFSnQ5lqRhBWp2pdtqrKVjVarqrWVVSGr9fVktQAtVGT5a7z0ivCWx5jRZhj+0tiDC6CJgXBhdb/rUFxCg7jpa3+UFaQZyR26TbTzzEWs2qEV6+sy0FZBsERge+G5H2S8ZQLkvM5y6ynmzF5gv5qWtjvA7C59rSBW0gIDLzH7c+T6ZQQHzGIkOwG3cRocC1xGhJdcIGM7rKZKUaDq9PwmvYwGlyjQl89VcNocK0IroaPrIzQ3z42zmhw9Rj6tyyjwfVSA+1IjbQsRF804N4zFlwNhtd0iNHgyhnA8W6WRbMaaIeMxS7dJQx81YdFzYbXtJfR4MobwF1iNLh0+wy/GItduuPvs4wF11XDa3qX0eAaMIBrZDS4FoX78XaY7L9mZF69m26ZXFfMDfuvsA34iLF5Z/9dduuhDhrKcflGHqUnQr9MHr5VEc5mHAiuUvon3S7+bugz/slw3oy25G8wsa9X9hPjaUZ1ooxwqwuBzZtKxhUNHFSY1zKqcq0I/PZYvnrXoHrV+ft/uQlq5Aoi4RVFfwGV2wntB88VfQAAAIF0RVh0TWF0aE1MADxtYXRoIHhtbG5zPSJodHRwOi8vd3d3LnczLm9yZy8xOTk4L01hdGgvTWF0aE1MIj48bXN0eWxlIG1hdGhzaXplPSIxNnB4Ij48bXN1Yj48bWk+czwvbWk+PG1pPnQ8L21pPjwvbXN1Yj48L21zdHlsZT48L21hdGg+bbx1cAAAAABJRU5ErkJggg==\&quot;,\&quot;slideId\&quot;:316,\&quot;accessibleText\&quot;:\&quot;s 下標 t\&quot;,\&quot;imageHeight\&quot;:9.405405405405405}]&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SOLabTemplate</Template>
  <TotalTime>7483</TotalTime>
  <Words>7508</Words>
  <Application>Microsoft Office PowerPoint</Application>
  <PresentationFormat>如螢幕大小 (4:3)</PresentationFormat>
  <Paragraphs>1625</Paragraphs>
  <Slides>35</Slides>
  <Notes>26</Notes>
  <HiddenSlides>0</HiddenSlides>
  <MMClips>11</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35</vt:i4>
      </vt:variant>
    </vt:vector>
  </HeadingPairs>
  <TitlesOfParts>
    <vt:vector size="44" baseType="lpstr">
      <vt:lpstr>Aptos Narrow</vt:lpstr>
      <vt:lpstr>Arial,Sans-Serif</vt:lpstr>
      <vt:lpstr>Noto Sans CJK SC</vt:lpstr>
      <vt:lpstr>微軟正黑體</vt:lpstr>
      <vt:lpstr>新細明體</vt:lpstr>
      <vt:lpstr>Arial</vt:lpstr>
      <vt:lpstr>Calibri</vt:lpstr>
      <vt:lpstr>Cambria Math</vt:lpstr>
      <vt:lpstr>SOLabTemplate</vt:lpstr>
      <vt:lpstr>基於指數分佈模型的車輛碰撞風險評估改進與應用   Improvement and Application of Vehicle Crash Risk Assessment Based on Exponential Distribution Model ​  ​  柯琮祐 ​指導教授: 詹魁元博士  2024/07/29  </vt:lpstr>
      <vt:lpstr>大綱</vt:lpstr>
      <vt:lpstr>研究背景</vt:lpstr>
      <vt:lpstr>研究動機及目的</vt:lpstr>
      <vt:lpstr>研究流程</vt:lpstr>
      <vt:lpstr>文獻回顧:碰撞風險評估</vt:lpstr>
      <vt:lpstr>碰撞風險評估:指數分布模型</vt:lpstr>
      <vt:lpstr>指數分布模型:駕駛敏感度</vt:lpstr>
      <vt:lpstr>駕駛碰撞風險迴避:腳踏車模型</vt:lpstr>
      <vt:lpstr>駕駛碰撞風險迴避:最佳化</vt:lpstr>
      <vt:lpstr>模擬駕駛行為及模擬假設</vt:lpstr>
      <vt:lpstr>跟車行為分析:模擬工況設定</vt:lpstr>
      <vt:lpstr>跟車行為分析:前車定速工況</vt:lpstr>
      <vt:lpstr>跟車行為分析:前車變速工況 </vt:lpstr>
      <vt:lpstr>跟車行為分析:三車跟車工況</vt:lpstr>
      <vt:lpstr>超車行為分析:模擬工況設定</vt:lpstr>
      <vt:lpstr>超車行為分析</vt:lpstr>
      <vt:lpstr>超車行為分析</vt:lpstr>
      <vt:lpstr>無保護左轉分析:</vt:lpstr>
      <vt:lpstr>無保護轉彎分析:無風險駕駛(可接受風險為1)</vt:lpstr>
      <vt:lpstr>無保護轉彎分析:保守駕駛(可接受風險0.001)</vt:lpstr>
      <vt:lpstr>無保護轉彎分析:</vt:lpstr>
      <vt:lpstr>研究結論與未來展望</vt:lpstr>
      <vt:lpstr>基於指數分佈模型的車輛碰撞風險評估改進與應用   Improvement and Application of Vehicle Crash Risk Assessment Based on Exponential Distribution Model ​  ​  柯琮祐 ​指導教授: 詹魁元博士  2024/07/29  </vt:lpstr>
      <vt:lpstr>超車統整</vt:lpstr>
      <vt:lpstr>超車</vt:lpstr>
      <vt:lpstr>PowerPoint 簡報</vt:lpstr>
      <vt:lpstr>30 15 0.05</vt:lpstr>
      <vt:lpstr>超車可接受風險0.05</vt:lpstr>
      <vt:lpstr>超車可接受風險0.1</vt:lpstr>
      <vt:lpstr>超車可接受風險0.02</vt:lpstr>
      <vt:lpstr>轉彎</vt:lpstr>
      <vt:lpstr>轉彎</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SOLab</dc:creator>
  <cp:lastModifiedBy>邑安 王</cp:lastModifiedBy>
  <cp:revision>535</cp:revision>
  <cp:lastPrinted>2018-06-26T01:00:07Z</cp:lastPrinted>
  <dcterms:created xsi:type="dcterms:W3CDTF">2016-07-22T06:12:02Z</dcterms:created>
  <dcterms:modified xsi:type="dcterms:W3CDTF">2024-10-28T00:11:26Z</dcterms:modified>
</cp:coreProperties>
</file>